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83"/>
    <p:restoredTop sz="94451"/>
  </p:normalViewPr>
  <p:slideViewPr>
    <p:cSldViewPr snapToGrid="0" snapToObjects="1">
      <p:cViewPr varScale="1">
        <p:scale>
          <a:sx n="128" d="100"/>
          <a:sy n="128" d="100"/>
        </p:scale>
        <p:origin x="5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6F291-DB72-544D-AC9F-A94F2A3CE9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BBCBA1-6DE9-B14C-9B12-2977D32CFD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E8FA26-B62E-2A47-9D72-B780B66A8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99CFB-EB14-924A-95F6-09741840C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9933A-5884-BE42-9144-20648636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747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494EE-BFB8-A240-9C07-5A91F3F84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CFC932-F125-7246-9258-3D3BAB689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08499-BDA8-2D47-B8FA-4486D774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F71F4-1273-8C44-8B27-CBDD6D7B9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298C7-D2C8-CF41-AA6F-3DA1F1758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28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47535-D486-1A49-960E-99B3CC647C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88709A-6C2A-D94D-A330-F9769A5DBD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68CBB-623D-6F4E-9057-B9A3B9B8C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F7847B-C9FC-8A49-8BC0-B43A5F734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B29DD-38DD-3243-8454-9D05185A8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73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151F1-6C2A-704A-AC7E-8DB42D188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721AC-FE66-4846-8A77-8B0CC2562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EFF18-3EE0-D849-B7A6-B7612F24D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3C045-7555-354C-94B1-F6510170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23A50-9E24-2148-8466-E8CC0B243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804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D0F87-5412-1542-8CB6-F3CE4B96A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E37681-14ED-C34F-BEF8-C06CFA308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7A0FB-FCE5-9141-9E0C-8097DDB15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D2F1E-242D-D04E-90CF-4F0DC249C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8DA72-67CA-7C4F-82C9-C7B172FDA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000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832E6-5154-FF4F-8159-4742FFDC2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A3C01-880F-5B4B-B790-406A4B7651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3C4B54-0BE7-AA44-AE4B-0CEB03D18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85FFD-BDBE-6F47-BD2F-5A4E52EE5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F64DC9-1C9E-C547-983D-60FBF0593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976FD-8DC1-704A-8A37-866123699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437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1C762-3154-0B4B-AF76-E3521AE8E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783DF-E62B-4A40-8FF5-BECE23D44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E186A2-6D85-DA4E-B693-16B19BF83E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67863F-04EE-7B4F-A1BA-6793663EE5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FB7772-68A6-0F47-B00D-01D5F7660A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97BE8E-BB8B-EB48-A750-A3054B4A2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7152B-4361-2E4E-B181-8D75B221D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FC52D8-73B3-5A4E-95EB-D94739E46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263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8AD2E-BA34-9049-B972-F8024C07B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695C33-074F-B34A-9B59-A6BFD4DE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49AFA1-C799-C249-814F-0E1D81896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ADCB77-4E77-2F44-BBB5-2332DA01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944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D5EAAF-7DC0-4D43-9267-8A09982BB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AD39D6-AB01-4D41-93CA-5082266F3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0E242F-8149-9040-A4B5-DDEC5A2C0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490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6909-31A1-A141-B511-CEA9B4AAA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29E05-448D-4842-841A-E5F6EDF989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B1F80C-1D9D-8B45-84A5-1FFCC12A33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31A22-9EAC-8340-9B0E-1F178F5B9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94AE87-9305-D54C-9ADA-9412EFEE7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52ED3-AF3F-BF41-B2F2-D997145D8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84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45005-61B4-1A4E-BF64-3DB89D9AB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4FE3F3-F12B-6449-98AC-6FF6CF8243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BF2DD7-390E-A248-A189-639710103D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9420E-83A5-004F-8501-F62767DC4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C5D610-17A6-E443-AD09-BE3EEB491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6EEE8E-B6BB-2F4F-B7CA-BB3BB48B4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790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BD2017-9C30-344B-9DF3-210668773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094C8D-9208-CB42-95E0-B58776391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C2FC4-7D17-5745-AB47-B902AC4912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913D5-7989-DD48-B27C-C4ED0E781F4C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FB642-91FD-4B45-982A-C5928F1913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AECC8A-D438-6148-8710-AA5CAAA7F5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963C4-7A9F-D54E-8124-0B9216A98E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086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tiff"/><Relationship Id="rId10" Type="http://schemas.openxmlformats.org/officeDocument/2006/relationships/image" Target="../media/image9.png"/><Relationship Id="rId4" Type="http://schemas.openxmlformats.org/officeDocument/2006/relationships/image" Target="../media/image3.tiff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tiff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2.tiff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055B4E4-E4A5-E749-A2D6-01F567325323}"/>
              </a:ext>
            </a:extLst>
          </p:cNvPr>
          <p:cNvGrpSpPr/>
          <p:nvPr/>
        </p:nvGrpSpPr>
        <p:grpSpPr>
          <a:xfrm>
            <a:off x="458960" y="224801"/>
            <a:ext cx="11486539" cy="6281166"/>
            <a:chOff x="458960" y="224801"/>
            <a:chExt cx="11486539" cy="6281166"/>
          </a:xfrm>
        </p:grpSpPr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B78EE8CB-87F0-4445-B966-C4A17C42B17B}"/>
                </a:ext>
              </a:extLst>
            </p:cNvPr>
            <p:cNvSpPr/>
            <p:nvPr/>
          </p:nvSpPr>
          <p:spPr>
            <a:xfrm>
              <a:off x="6335168" y="1717684"/>
              <a:ext cx="4755197" cy="1589079"/>
            </a:xfrm>
            <a:prstGeom prst="roundRect">
              <a:avLst>
                <a:gd name="adj" fmla="val 4209"/>
              </a:avLst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E25CEBB-92C2-2A44-A73B-68A6DCDA5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19992" y="1837947"/>
              <a:ext cx="156248" cy="100692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BD00A16-2636-174C-8F70-9F69093FE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52578" y="1762595"/>
              <a:ext cx="156248" cy="1006928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D9547275-F42D-AE49-94A3-22B59F2DF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56918" y="1677593"/>
              <a:ext cx="184489" cy="1002113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F9534AE-0CE3-2943-BB93-1E6ACCD4FE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49149" y="1607523"/>
              <a:ext cx="193167" cy="1049252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E9FB0D2-9258-D346-8B89-2BF952DCF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87385" y="1603587"/>
              <a:ext cx="193167" cy="1049252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0331CA0-6A05-324A-9997-325B758DC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98459" y="1604666"/>
              <a:ext cx="193167" cy="1049252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B9B26E7-817B-5240-87C8-9AB4A3685C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00981" y="1688479"/>
              <a:ext cx="184489" cy="1002113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2DE5DB3E-9A81-0E49-9A64-32772FDD0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048666" y="1848437"/>
              <a:ext cx="156248" cy="1006928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48797352-7544-E741-A5DF-63ABEACCF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454775" y="2025682"/>
              <a:ext cx="156248" cy="1006928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DC2C70-C559-0949-8697-CD35F8177E57}"/>
                </a:ext>
              </a:extLst>
            </p:cNvPr>
            <p:cNvSpPr txBox="1"/>
            <p:nvPr/>
          </p:nvSpPr>
          <p:spPr>
            <a:xfrm>
              <a:off x="7266135" y="224801"/>
              <a:ext cx="2370226" cy="307766"/>
            </a:xfrm>
            <a:prstGeom prst="rect">
              <a:avLst/>
            </a:prstGeom>
            <a:noFill/>
          </p:spPr>
          <p:txBody>
            <a:bodyPr wrap="square" lIns="91429" tIns="45715" rIns="91429" bIns="45715" rtlCol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CT Scan Sequence on Study</a:t>
              </a:r>
            </a:p>
          </p:txBody>
        </p:sp>
        <p:sp>
          <p:nvSpPr>
            <p:cNvPr id="36" name="Cube 35">
              <a:extLst>
                <a:ext uri="{FF2B5EF4-FFF2-40B4-BE49-F238E27FC236}">
                  <a16:creationId xmlns:a16="http://schemas.microsoft.com/office/drawing/2014/main" id="{74B490CB-5889-8541-802F-B1AC0E6717C9}"/>
                </a:ext>
              </a:extLst>
            </p:cNvPr>
            <p:cNvSpPr/>
            <p:nvPr/>
          </p:nvSpPr>
          <p:spPr>
            <a:xfrm>
              <a:off x="686483" y="694060"/>
              <a:ext cx="938615" cy="1110723"/>
            </a:xfrm>
            <a:prstGeom prst="cube">
              <a:avLst>
                <a:gd name="adj" fmla="val 2584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rIns="45720" rtlCol="0" anchor="ctr"/>
            <a:lstStyle/>
            <a:p>
              <a:pPr algn="ctr"/>
              <a:r>
                <a:rPr lang="en-US" dirty="0" err="1"/>
                <a:t>Dicom</a:t>
              </a:r>
              <a:endParaRPr lang="en-US" dirty="0"/>
            </a:p>
            <a:p>
              <a:pPr algn="ctr"/>
              <a:r>
                <a:rPr lang="en-US" dirty="0"/>
                <a:t>Files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33BF0FE9-F826-304E-A7E1-484F71E89DCF}"/>
                </a:ext>
              </a:extLst>
            </p:cNvPr>
            <p:cNvSpPr/>
            <p:nvPr/>
          </p:nvSpPr>
          <p:spPr>
            <a:xfrm>
              <a:off x="2098341" y="251242"/>
              <a:ext cx="1420221" cy="1169541"/>
            </a:xfrm>
            <a:prstGeom prst="rect">
              <a:avLst/>
            </a:prstGeom>
            <a:noFill/>
          </p:spPr>
          <p:txBody>
            <a:bodyPr wrap="square" lIns="91429" tIns="45715" rIns="91429" bIns="45715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Windowing @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IanPan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:</a:t>
              </a:r>
            </a:p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 &gt;  Lung</a:t>
              </a:r>
            </a:p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 &gt;  PE</a:t>
              </a:r>
            </a:p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 &gt;  </a:t>
              </a:r>
              <a:r>
                <a:rPr lang="en-IE" sz="1400" dirty="0" err="1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MediaStinal</a:t>
              </a:r>
              <a:endParaRPr lang="en-US" sz="1400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F51E7AA2-74C3-1745-9BC4-5B4B0947A95E}"/>
                </a:ext>
              </a:extLst>
            </p:cNvPr>
            <p:cNvSpPr/>
            <p:nvPr/>
          </p:nvSpPr>
          <p:spPr>
            <a:xfrm>
              <a:off x="8030892" y="2879609"/>
              <a:ext cx="188617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2048 embedding</a:t>
              </a:r>
            </a:p>
          </p:txBody>
        </p:sp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18F903CD-3E3F-9A44-9DB8-6DC1CAF55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510478" y="622581"/>
              <a:ext cx="1145477" cy="944434"/>
            </a:xfrm>
            <a:prstGeom prst="rect">
              <a:avLst/>
            </a:prstGeom>
          </p:spPr>
        </p:pic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355B1069-0513-8447-9292-E418ED869FE5}"/>
                </a:ext>
              </a:extLst>
            </p:cNvPr>
            <p:cNvSpPr txBox="1"/>
            <p:nvPr/>
          </p:nvSpPr>
          <p:spPr>
            <a:xfrm>
              <a:off x="3807315" y="275111"/>
              <a:ext cx="1253427" cy="954097"/>
            </a:xfrm>
            <a:prstGeom prst="rect">
              <a:avLst/>
            </a:prstGeom>
            <a:noFill/>
          </p:spPr>
          <p:txBody>
            <a:bodyPr wrap="square" lIns="91429" tIns="45715" rIns="91429" bIns="45715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Light Augmentation 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vflip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 &amp; 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shiftscale</a:t>
              </a:r>
              <a:endParaRPr lang="en-US" sz="1400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endParaRPr>
            </a:p>
          </p:txBody>
        </p:sp>
        <p:cxnSp>
          <p:nvCxnSpPr>
            <p:cNvPr id="175" name="Elbow Connector 174">
              <a:extLst>
                <a:ext uri="{FF2B5EF4-FFF2-40B4-BE49-F238E27FC236}">
                  <a16:creationId xmlns:a16="http://schemas.microsoft.com/office/drawing/2014/main" id="{35F53BD7-7EDD-EE47-91F2-ABAE15F9E801}"/>
                </a:ext>
              </a:extLst>
            </p:cNvPr>
            <p:cNvCxnSpPr>
              <a:cxnSpLocks/>
              <a:stCxn id="3" idx="2"/>
            </p:cNvCxnSpPr>
            <p:nvPr/>
          </p:nvCxnSpPr>
          <p:spPr>
            <a:xfrm rot="5400000">
              <a:off x="1834186" y="2541934"/>
              <a:ext cx="2402662" cy="2818675"/>
            </a:xfrm>
            <a:prstGeom prst="bentConnector4">
              <a:avLst>
                <a:gd name="adj1" fmla="val 41192"/>
                <a:gd name="adj2" fmla="val 108110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82" name="Picture 181">
              <a:extLst>
                <a:ext uri="{FF2B5EF4-FFF2-40B4-BE49-F238E27FC236}">
                  <a16:creationId xmlns:a16="http://schemas.microsoft.com/office/drawing/2014/main" id="{86025B34-4F1E-044C-AC09-88D0E01B76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24215" y="3332678"/>
              <a:ext cx="156248" cy="1006928"/>
            </a:xfrm>
            <a:prstGeom prst="rect">
              <a:avLst/>
            </a:prstGeom>
          </p:spPr>
        </p:pic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E6768FE0-70B8-5F44-B9CF-D95BE1D4139C}"/>
                </a:ext>
              </a:extLst>
            </p:cNvPr>
            <p:cNvSpPr/>
            <p:nvPr/>
          </p:nvSpPr>
          <p:spPr>
            <a:xfrm>
              <a:off x="4173432" y="4539045"/>
              <a:ext cx="1694502" cy="1815872"/>
            </a:xfrm>
            <a:prstGeom prst="rect">
              <a:avLst/>
            </a:prstGeom>
            <a:noFill/>
          </p:spPr>
          <p:txBody>
            <a:bodyPr wrap="square" lIns="91429" tIns="45715" rIns="91429" bIns="45715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Weighted BCE</a:t>
              </a:r>
            </a:p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- Mean study level loss per step </a:t>
              </a:r>
            </a:p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–mean image level loss per step.</a:t>
              </a:r>
            </a:p>
            <a:p>
              <a:endParaRPr lang="en-US" sz="1400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endParaRPr>
            </a:p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Ignore study loss for </a:t>
              </a:r>
            </a:p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negative images. </a:t>
              </a:r>
            </a:p>
          </p:txBody>
        </p:sp>
        <p:sp>
          <p:nvSpPr>
            <p:cNvPr id="194" name="Rounded Rectangle 193">
              <a:extLst>
                <a:ext uri="{FF2B5EF4-FFF2-40B4-BE49-F238E27FC236}">
                  <a16:creationId xmlns:a16="http://schemas.microsoft.com/office/drawing/2014/main" id="{F5998D9E-C9EF-1A41-82A2-3EECCB570BD0}"/>
                </a:ext>
              </a:extLst>
            </p:cNvPr>
            <p:cNvSpPr/>
            <p:nvPr/>
          </p:nvSpPr>
          <p:spPr>
            <a:xfrm>
              <a:off x="6612470" y="2171138"/>
              <a:ext cx="359473" cy="1048036"/>
            </a:xfrm>
            <a:prstGeom prst="roundRect">
              <a:avLst/>
            </a:prstGeom>
            <a:noFill/>
            <a:ln w="3492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ounded Rectangle 195">
              <a:extLst>
                <a:ext uri="{FF2B5EF4-FFF2-40B4-BE49-F238E27FC236}">
                  <a16:creationId xmlns:a16="http://schemas.microsoft.com/office/drawing/2014/main" id="{180B8087-9B98-9045-AF6C-74A7F814C9C5}"/>
                </a:ext>
              </a:extLst>
            </p:cNvPr>
            <p:cNvSpPr/>
            <p:nvPr/>
          </p:nvSpPr>
          <p:spPr>
            <a:xfrm>
              <a:off x="4822768" y="3191467"/>
              <a:ext cx="359473" cy="1258999"/>
            </a:xfrm>
            <a:prstGeom prst="roundRect">
              <a:avLst/>
            </a:prstGeom>
            <a:noFill/>
            <a:ln w="3492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464787BF-34A8-D448-8D13-91ADAB46E75A}"/>
                </a:ext>
              </a:extLst>
            </p:cNvPr>
            <p:cNvCxnSpPr>
              <a:cxnSpLocks/>
              <a:stCxn id="196" idx="3"/>
              <a:endCxn id="194" idx="1"/>
            </p:cNvCxnSpPr>
            <p:nvPr/>
          </p:nvCxnSpPr>
          <p:spPr>
            <a:xfrm flipV="1">
              <a:off x="5182241" y="2695156"/>
              <a:ext cx="1430229" cy="1125811"/>
            </a:xfrm>
            <a:prstGeom prst="straightConnector1">
              <a:avLst/>
            </a:prstGeom>
            <a:ln w="31750">
              <a:solidFill>
                <a:srgbClr val="00B0F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8CA64F1A-A065-A74B-8045-7BE10E514F63}"/>
                </a:ext>
              </a:extLst>
            </p:cNvPr>
            <p:cNvSpPr txBox="1"/>
            <p:nvPr/>
          </p:nvSpPr>
          <p:spPr>
            <a:xfrm>
              <a:off x="1361130" y="3947579"/>
              <a:ext cx="3116866" cy="523210"/>
            </a:xfrm>
            <a:prstGeom prst="rect">
              <a:avLst/>
            </a:prstGeom>
            <a:noFill/>
          </p:spPr>
          <p:txBody>
            <a:bodyPr wrap="square" lIns="91429" tIns="45715" rIns="91429" bIns="45715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Extract GAP layer for train and test dim 2048, 20 epochs – using only 3 folds</a:t>
              </a:r>
            </a:p>
          </p:txBody>
        </p:sp>
        <p:cxnSp>
          <p:nvCxnSpPr>
            <p:cNvPr id="216" name="Straight Arrow Connector 215">
              <a:extLst>
                <a:ext uri="{FF2B5EF4-FFF2-40B4-BE49-F238E27FC236}">
                  <a16:creationId xmlns:a16="http://schemas.microsoft.com/office/drawing/2014/main" id="{87BEF7B0-AE5C-D549-8914-9872C72E574F}"/>
                </a:ext>
              </a:extLst>
            </p:cNvPr>
            <p:cNvCxnSpPr>
              <a:cxnSpLocks/>
              <a:stCxn id="191" idx="0"/>
              <a:endCxn id="196" idx="1"/>
            </p:cNvCxnSpPr>
            <p:nvPr/>
          </p:nvCxnSpPr>
          <p:spPr>
            <a:xfrm flipV="1">
              <a:off x="3775255" y="3820967"/>
              <a:ext cx="1047513" cy="788155"/>
            </a:xfrm>
            <a:prstGeom prst="straightConnector1">
              <a:avLst/>
            </a:prstGeom>
            <a:ln w="31750">
              <a:solidFill>
                <a:srgbClr val="00B0F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FE51469-0414-7E47-A38E-A27DEA5C9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18204" y="1518163"/>
              <a:ext cx="1247373" cy="1247373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9E90EB4-9587-AB4F-B757-85C10A095A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28965" y="1518163"/>
              <a:ext cx="1231777" cy="1231777"/>
            </a:xfrm>
            <a:prstGeom prst="rect">
              <a:avLst/>
            </a:prstGeom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54D756F5-F9B2-5B44-A9D7-83E84BEA590C}"/>
                </a:ext>
              </a:extLst>
            </p:cNvPr>
            <p:cNvCxnSpPr/>
            <p:nvPr/>
          </p:nvCxnSpPr>
          <p:spPr>
            <a:xfrm>
              <a:off x="1818691" y="1395853"/>
              <a:ext cx="344583" cy="34036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9BC2F6C6-3A53-944E-AE1D-91FE536B3FF6}"/>
                </a:ext>
              </a:extLst>
            </p:cNvPr>
            <p:cNvSpPr txBox="1"/>
            <p:nvPr/>
          </p:nvSpPr>
          <p:spPr>
            <a:xfrm>
              <a:off x="635268" y="1989013"/>
              <a:ext cx="1587588" cy="1169541"/>
            </a:xfrm>
            <a:prstGeom prst="rect">
              <a:avLst/>
            </a:prstGeom>
            <a:noFill/>
          </p:spPr>
          <p:txBody>
            <a:bodyPr wrap="square" lIns="91429" tIns="45715" rIns="91429" bIns="45715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Subsample 4:1 -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ve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 to +</a:t>
              </a:r>
              <a:r>
                <a:rPr lang="en-US" sz="1400" dirty="0" err="1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ve</a:t>
              </a:r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 samples, with at least two images per study each epoch. </a:t>
              </a:r>
            </a:p>
          </p:txBody>
        </p:sp>
        <p:pic>
          <p:nvPicPr>
            <p:cNvPr id="154" name="Picture 153">
              <a:extLst>
                <a:ext uri="{FF2B5EF4-FFF2-40B4-BE49-F238E27FC236}">
                  <a16:creationId xmlns:a16="http://schemas.microsoft.com/office/drawing/2014/main" id="{7ACE78CD-8362-C949-BE0F-C40765CFF9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04784" y="1149117"/>
              <a:ext cx="1231777" cy="1231777"/>
            </a:xfrm>
            <a:prstGeom prst="rect">
              <a:avLst/>
            </a:prstGeom>
            <a:scene3d>
              <a:camera prst="orthographicFront">
                <a:rot lat="2400000" lon="3000000" rev="0"/>
              </a:camera>
              <a:lightRig rig="threePt" dir="t"/>
            </a:scene3d>
          </p:spPr>
        </p:pic>
        <p:pic>
          <p:nvPicPr>
            <p:cNvPr id="1026" name="Picture 2" descr="The architecture of EfficientNet b0 | Download Scientific Diagram">
              <a:extLst>
                <a:ext uri="{FF2B5EF4-FFF2-40B4-BE49-F238E27FC236}">
                  <a16:creationId xmlns:a16="http://schemas.microsoft.com/office/drawing/2014/main" id="{58D0CBC3-2541-C14B-8363-7C9112EF24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96495" y="4895315"/>
              <a:ext cx="2496415" cy="6134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1" name="Rounded Rectangle 190">
              <a:extLst>
                <a:ext uri="{FF2B5EF4-FFF2-40B4-BE49-F238E27FC236}">
                  <a16:creationId xmlns:a16="http://schemas.microsoft.com/office/drawing/2014/main" id="{19E77F1B-47C1-F948-9707-0C8DBDF04994}"/>
                </a:ext>
              </a:extLst>
            </p:cNvPr>
            <p:cNvSpPr/>
            <p:nvPr/>
          </p:nvSpPr>
          <p:spPr>
            <a:xfrm>
              <a:off x="3688371" y="4609122"/>
              <a:ext cx="173767" cy="1258999"/>
            </a:xfrm>
            <a:prstGeom prst="roundRect">
              <a:avLst/>
            </a:prstGeom>
            <a:noFill/>
            <a:ln w="3492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5" name="Picture 154">
              <a:extLst>
                <a:ext uri="{FF2B5EF4-FFF2-40B4-BE49-F238E27FC236}">
                  <a16:creationId xmlns:a16="http://schemas.microsoft.com/office/drawing/2014/main" id="{34F27F55-6C52-0249-953F-A732F8F7D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95448" y="808209"/>
              <a:ext cx="1231777" cy="1231777"/>
            </a:xfrm>
            <a:prstGeom prst="rect">
              <a:avLst/>
            </a:prstGeom>
            <a:scene3d>
              <a:camera prst="orthographicFront">
                <a:rot lat="2400000" lon="3000000" rev="0"/>
              </a:camera>
              <a:lightRig rig="threePt" dir="t"/>
            </a:scene3d>
          </p:spPr>
        </p:pic>
        <p:pic>
          <p:nvPicPr>
            <p:cNvPr id="158" name="Picture 157">
              <a:extLst>
                <a:ext uri="{FF2B5EF4-FFF2-40B4-BE49-F238E27FC236}">
                  <a16:creationId xmlns:a16="http://schemas.microsoft.com/office/drawing/2014/main" id="{241709DA-FA44-BE4B-9CC6-DDF8E6153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046266" y="719974"/>
              <a:ext cx="1231777" cy="1231777"/>
            </a:xfrm>
            <a:prstGeom prst="rect">
              <a:avLst/>
            </a:prstGeom>
            <a:scene3d>
              <a:camera prst="orthographicFront">
                <a:rot lat="2400000" lon="3000000" rev="0"/>
              </a:camera>
              <a:lightRig rig="threePt" dir="t"/>
            </a:scene3d>
          </p:spPr>
        </p:pic>
        <p:pic>
          <p:nvPicPr>
            <p:cNvPr id="174" name="Picture 173">
              <a:extLst>
                <a:ext uri="{FF2B5EF4-FFF2-40B4-BE49-F238E27FC236}">
                  <a16:creationId xmlns:a16="http://schemas.microsoft.com/office/drawing/2014/main" id="{EEB27D76-F959-2143-88DC-46F2EC17A3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757513" y="695913"/>
              <a:ext cx="1231777" cy="1231777"/>
            </a:xfrm>
            <a:prstGeom prst="rect">
              <a:avLst/>
            </a:prstGeom>
            <a:scene3d>
              <a:camera prst="orthographicFront">
                <a:rot lat="2400000" lon="3000000" rev="0"/>
              </a:camera>
              <a:lightRig rig="threePt" dir="t"/>
            </a:scene3d>
          </p:spPr>
        </p:pic>
        <p:pic>
          <p:nvPicPr>
            <p:cNvPr id="176" name="Picture 175">
              <a:extLst>
                <a:ext uri="{FF2B5EF4-FFF2-40B4-BE49-F238E27FC236}">
                  <a16:creationId xmlns:a16="http://schemas.microsoft.com/office/drawing/2014/main" id="{40B763CF-C416-8343-BC9A-5F1E6312E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44425" y="667838"/>
              <a:ext cx="1231777" cy="1231777"/>
            </a:xfrm>
            <a:prstGeom prst="rect">
              <a:avLst/>
            </a:prstGeom>
            <a:scene3d>
              <a:camera prst="orthographicFront">
                <a:rot lat="2400000" lon="3000000" rev="0"/>
              </a:camera>
              <a:lightRig rig="threePt" dir="t"/>
            </a:scene3d>
          </p:spPr>
        </p:pic>
        <p:pic>
          <p:nvPicPr>
            <p:cNvPr id="177" name="Picture 176">
              <a:extLst>
                <a:ext uri="{FF2B5EF4-FFF2-40B4-BE49-F238E27FC236}">
                  <a16:creationId xmlns:a16="http://schemas.microsoft.com/office/drawing/2014/main" id="{5D7677D3-526D-234C-BDE9-AD8D1D9B28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43371" y="723983"/>
              <a:ext cx="1231777" cy="1231777"/>
            </a:xfrm>
            <a:prstGeom prst="rect">
              <a:avLst/>
            </a:prstGeom>
            <a:scene3d>
              <a:camera prst="orthographicFront">
                <a:rot lat="2400000" lon="3000000" rev="0"/>
              </a:camera>
              <a:lightRig rig="threePt" dir="t"/>
            </a:scene3d>
          </p:spPr>
        </p:pic>
        <p:pic>
          <p:nvPicPr>
            <p:cNvPr id="179" name="Picture 178">
              <a:extLst>
                <a:ext uri="{FF2B5EF4-FFF2-40B4-BE49-F238E27FC236}">
                  <a16:creationId xmlns:a16="http://schemas.microsoft.com/office/drawing/2014/main" id="{4A12151D-2660-AE43-90C3-C08EEE47D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70128" y="768098"/>
              <a:ext cx="1231777" cy="1231777"/>
            </a:xfrm>
            <a:prstGeom prst="rect">
              <a:avLst/>
            </a:prstGeom>
            <a:scene3d>
              <a:camera prst="orthographicFront">
                <a:rot lat="2400000" lon="3000000" rev="0"/>
              </a:camera>
              <a:lightRig rig="threePt" dir="t"/>
            </a:scene3d>
          </p:spPr>
        </p:pic>
        <p:pic>
          <p:nvPicPr>
            <p:cNvPr id="180" name="Picture 179">
              <a:extLst>
                <a:ext uri="{FF2B5EF4-FFF2-40B4-BE49-F238E27FC236}">
                  <a16:creationId xmlns:a16="http://schemas.microsoft.com/office/drawing/2014/main" id="{237FC1A6-11F0-2541-B03B-59C20B55A8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96885" y="872370"/>
              <a:ext cx="1231777" cy="1231777"/>
            </a:xfrm>
            <a:prstGeom prst="rect">
              <a:avLst/>
            </a:prstGeom>
            <a:scene3d>
              <a:camera prst="orthographicFront">
                <a:rot lat="2400000" lon="3000000" rev="0"/>
              </a:camera>
              <a:lightRig rig="threePt" dir="t"/>
            </a:scene3d>
          </p:spPr>
        </p:pic>
        <p:pic>
          <p:nvPicPr>
            <p:cNvPr id="183" name="Picture 182">
              <a:extLst>
                <a:ext uri="{FF2B5EF4-FFF2-40B4-BE49-F238E27FC236}">
                  <a16:creationId xmlns:a16="http://schemas.microsoft.com/office/drawing/2014/main" id="{1B7EDC7A-DC4D-C044-8D46-CF1E0032B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99578" y="1000711"/>
              <a:ext cx="1231777" cy="1231777"/>
            </a:xfrm>
            <a:prstGeom prst="rect">
              <a:avLst/>
            </a:prstGeom>
            <a:scene3d>
              <a:camera prst="orthographicFront">
                <a:rot lat="2400000" lon="3000000" rev="0"/>
              </a:camera>
              <a:lightRig rig="threePt" dir="t"/>
            </a:scene3d>
          </p:spPr>
        </p:pic>
        <p:sp>
          <p:nvSpPr>
            <p:cNvPr id="156" name="Rounded Rectangle 155">
              <a:extLst>
                <a:ext uri="{FF2B5EF4-FFF2-40B4-BE49-F238E27FC236}">
                  <a16:creationId xmlns:a16="http://schemas.microsoft.com/office/drawing/2014/main" id="{2D11BAA8-A7E3-C14D-85D0-4F7904F3FDEC}"/>
                </a:ext>
              </a:extLst>
            </p:cNvPr>
            <p:cNvSpPr/>
            <p:nvPr/>
          </p:nvSpPr>
          <p:spPr>
            <a:xfrm>
              <a:off x="6040481" y="3705485"/>
              <a:ext cx="2819633" cy="682429"/>
            </a:xfrm>
            <a:prstGeom prst="roundRect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116690F6-237F-574C-BEE1-29DAFE52A7D6}"/>
                </a:ext>
              </a:extLst>
            </p:cNvPr>
            <p:cNvSpPr/>
            <p:nvPr/>
          </p:nvSpPr>
          <p:spPr>
            <a:xfrm>
              <a:off x="6107269" y="3864540"/>
              <a:ext cx="227899" cy="249203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8CB38EFD-53D0-DD44-846D-D634B171B013}"/>
                </a:ext>
              </a:extLst>
            </p:cNvPr>
            <p:cNvSpPr/>
            <p:nvPr/>
          </p:nvSpPr>
          <p:spPr>
            <a:xfrm>
              <a:off x="6477589" y="3864540"/>
              <a:ext cx="227899" cy="249203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5BEB2930-9F08-664D-952F-8C6E1C8FA6B5}"/>
                </a:ext>
              </a:extLst>
            </p:cNvPr>
            <p:cNvCxnSpPr>
              <a:endCxn id="55" idx="1"/>
            </p:cNvCxnSpPr>
            <p:nvPr/>
          </p:nvCxnSpPr>
          <p:spPr>
            <a:xfrm>
              <a:off x="6359232" y="3989142"/>
              <a:ext cx="1183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4F6EB7F-AB16-5A4F-9D59-B3FF6A92C8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59232" y="4051688"/>
              <a:ext cx="1159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ABC6C6AE-B4B4-7649-9C71-829E5632D459}"/>
                </a:ext>
              </a:extLst>
            </p:cNvPr>
            <p:cNvSpPr/>
            <p:nvPr/>
          </p:nvSpPr>
          <p:spPr>
            <a:xfrm>
              <a:off x="6770032" y="3858148"/>
              <a:ext cx="227899" cy="249203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9ED221E3-5787-DB47-BE23-94E4287586D9}"/>
                </a:ext>
              </a:extLst>
            </p:cNvPr>
            <p:cNvSpPr/>
            <p:nvPr/>
          </p:nvSpPr>
          <p:spPr>
            <a:xfrm>
              <a:off x="7081325" y="3858148"/>
              <a:ext cx="227899" cy="249203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97FECDFC-3317-884D-B8CB-AD34AD63A621}"/>
                </a:ext>
              </a:extLst>
            </p:cNvPr>
            <p:cNvCxnSpPr/>
            <p:nvPr/>
          </p:nvCxnSpPr>
          <p:spPr>
            <a:xfrm>
              <a:off x="6677238" y="4001148"/>
              <a:ext cx="1183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8287B776-AD59-5149-96CD-27E883B484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77238" y="4063694"/>
              <a:ext cx="1159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7D6D6285-2676-DF4A-B4DF-C2D76646B977}"/>
                </a:ext>
              </a:extLst>
            </p:cNvPr>
            <p:cNvCxnSpPr/>
            <p:nvPr/>
          </p:nvCxnSpPr>
          <p:spPr>
            <a:xfrm>
              <a:off x="6964750" y="4001148"/>
              <a:ext cx="1183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370D37A4-D30A-A349-AB4C-1D5E2F51D2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64750" y="4063694"/>
              <a:ext cx="1159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CE7FD822-F22A-E945-8FF8-296A768CAF3E}"/>
                </a:ext>
              </a:extLst>
            </p:cNvPr>
            <p:cNvSpPr/>
            <p:nvPr/>
          </p:nvSpPr>
          <p:spPr>
            <a:xfrm>
              <a:off x="7080649" y="3864540"/>
              <a:ext cx="227899" cy="249203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54BDAC22-A3E1-EB44-A1A6-56259E2D5D8C}"/>
                </a:ext>
              </a:extLst>
            </p:cNvPr>
            <p:cNvSpPr/>
            <p:nvPr/>
          </p:nvSpPr>
          <p:spPr>
            <a:xfrm>
              <a:off x="7426905" y="3864540"/>
              <a:ext cx="227899" cy="249203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1635A542-96EB-C349-9754-ABD570E5FC2A}"/>
                </a:ext>
              </a:extLst>
            </p:cNvPr>
            <p:cNvCxnSpPr>
              <a:stCxn id="66" idx="3"/>
              <a:endCxn id="67" idx="1"/>
            </p:cNvCxnSpPr>
            <p:nvPr/>
          </p:nvCxnSpPr>
          <p:spPr>
            <a:xfrm>
              <a:off x="7308548" y="3989142"/>
              <a:ext cx="1183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2ECBEC4F-7B25-7D4C-AB6B-56E857BEA2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08548" y="4051688"/>
              <a:ext cx="1159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457DAC2E-C88E-AA4A-B526-2E1156A17040}"/>
                </a:ext>
              </a:extLst>
            </p:cNvPr>
            <p:cNvSpPr/>
            <p:nvPr/>
          </p:nvSpPr>
          <p:spPr>
            <a:xfrm>
              <a:off x="7719348" y="3858148"/>
              <a:ext cx="227899" cy="249203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310C9CA4-C419-8744-BA6D-07054BB481FB}"/>
                </a:ext>
              </a:extLst>
            </p:cNvPr>
            <p:cNvSpPr/>
            <p:nvPr/>
          </p:nvSpPr>
          <p:spPr>
            <a:xfrm>
              <a:off x="8030641" y="3858148"/>
              <a:ext cx="227899" cy="249203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3299C7BD-80A2-3745-86EE-EB5DC2FA0F3A}"/>
                </a:ext>
              </a:extLst>
            </p:cNvPr>
            <p:cNvCxnSpPr/>
            <p:nvPr/>
          </p:nvCxnSpPr>
          <p:spPr>
            <a:xfrm>
              <a:off x="7626554" y="4001148"/>
              <a:ext cx="1183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6CCC83B5-F9A9-A341-BDCF-4B134CD12C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26554" y="4063694"/>
              <a:ext cx="1159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1837EF3A-4574-9A4B-8826-A0F68560F4AC}"/>
                </a:ext>
              </a:extLst>
            </p:cNvPr>
            <p:cNvCxnSpPr/>
            <p:nvPr/>
          </p:nvCxnSpPr>
          <p:spPr>
            <a:xfrm>
              <a:off x="7914066" y="4001148"/>
              <a:ext cx="1183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A149ED6E-AB4A-B142-902C-F7EB8F5EDA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4066" y="4063694"/>
              <a:ext cx="1159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2DF180AA-DC78-064A-A22D-684AA4A83881}"/>
                </a:ext>
              </a:extLst>
            </p:cNvPr>
            <p:cNvSpPr/>
            <p:nvPr/>
          </p:nvSpPr>
          <p:spPr>
            <a:xfrm>
              <a:off x="8313666" y="3864540"/>
              <a:ext cx="227899" cy="249203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EA19B508-808A-9B43-96BF-CF8FDD033C63}"/>
                </a:ext>
              </a:extLst>
            </p:cNvPr>
            <p:cNvSpPr/>
            <p:nvPr/>
          </p:nvSpPr>
          <p:spPr>
            <a:xfrm>
              <a:off x="8624960" y="3864540"/>
              <a:ext cx="227899" cy="249203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1978CF6D-1513-8245-9F32-FEDF318F2F07}"/>
                </a:ext>
              </a:extLst>
            </p:cNvPr>
            <p:cNvCxnSpPr/>
            <p:nvPr/>
          </p:nvCxnSpPr>
          <p:spPr>
            <a:xfrm>
              <a:off x="8508384" y="4007540"/>
              <a:ext cx="1183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60C58332-7109-8D42-B45E-374C9995A8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08384" y="4070086"/>
              <a:ext cx="1159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03EC5750-22D6-7540-A8E9-3335E22B43C6}"/>
                </a:ext>
              </a:extLst>
            </p:cNvPr>
            <p:cNvCxnSpPr/>
            <p:nvPr/>
          </p:nvCxnSpPr>
          <p:spPr>
            <a:xfrm>
              <a:off x="8230216" y="4007540"/>
              <a:ext cx="1183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79E12322-90BB-6442-81D5-5220341FEE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230216" y="4070086"/>
              <a:ext cx="1159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FCF23C52-2202-A14C-9E03-EAEA66AAE775}"/>
                </a:ext>
              </a:extLst>
            </p:cNvPr>
            <p:cNvSpPr/>
            <p:nvPr/>
          </p:nvSpPr>
          <p:spPr>
            <a:xfrm>
              <a:off x="6107269" y="4304316"/>
              <a:ext cx="2721526" cy="16878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Dense block 4096 X 4096</a:t>
              </a:r>
            </a:p>
          </p:txBody>
        </p:sp>
        <p:cxnSp>
          <p:nvCxnSpPr>
            <p:cNvPr id="119" name="Elbow Connector 118">
              <a:extLst>
                <a:ext uri="{FF2B5EF4-FFF2-40B4-BE49-F238E27FC236}">
                  <a16:creationId xmlns:a16="http://schemas.microsoft.com/office/drawing/2014/main" id="{CD3A2760-657C-5148-B039-5C19EDB89BBC}"/>
                </a:ext>
              </a:extLst>
            </p:cNvPr>
            <p:cNvCxnSpPr>
              <a:cxnSpLocks/>
              <a:stCxn id="77" idx="3"/>
            </p:cNvCxnSpPr>
            <p:nvPr/>
          </p:nvCxnSpPr>
          <p:spPr>
            <a:xfrm>
              <a:off x="8852859" y="3989142"/>
              <a:ext cx="9333" cy="783167"/>
            </a:xfrm>
            <a:prstGeom prst="bentConnector3">
              <a:avLst>
                <a:gd name="adj1" fmla="val 1800000"/>
              </a:avLst>
            </a:prstGeom>
            <a:ln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Right Arrow 146">
              <a:extLst>
                <a:ext uri="{FF2B5EF4-FFF2-40B4-BE49-F238E27FC236}">
                  <a16:creationId xmlns:a16="http://schemas.microsoft.com/office/drawing/2014/main" id="{DFE7F5F1-D772-6045-99F3-B67166CC5C6F}"/>
                </a:ext>
              </a:extLst>
            </p:cNvPr>
            <p:cNvSpPr/>
            <p:nvPr/>
          </p:nvSpPr>
          <p:spPr>
            <a:xfrm rot="5400000">
              <a:off x="7443418" y="4652426"/>
              <a:ext cx="139854" cy="890247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493AF2DB-574C-D447-9583-F3A7E70BC06B}"/>
                </a:ext>
              </a:extLst>
            </p:cNvPr>
            <p:cNvSpPr/>
            <p:nvPr/>
          </p:nvSpPr>
          <p:spPr>
            <a:xfrm>
              <a:off x="6107576" y="4656383"/>
              <a:ext cx="2721526" cy="168786"/>
            </a:xfrm>
            <a:prstGeom prst="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Sum LSTM &amp; Dense layers</a:t>
              </a:r>
            </a:p>
          </p:txBody>
        </p:sp>
        <p:sp>
          <p:nvSpPr>
            <p:cNvPr id="187" name="Right Arrow 186">
              <a:extLst>
                <a:ext uri="{FF2B5EF4-FFF2-40B4-BE49-F238E27FC236}">
                  <a16:creationId xmlns:a16="http://schemas.microsoft.com/office/drawing/2014/main" id="{5BF5FF72-ADD8-F444-B850-44F6670FCC84}"/>
                </a:ext>
              </a:extLst>
            </p:cNvPr>
            <p:cNvSpPr/>
            <p:nvPr/>
          </p:nvSpPr>
          <p:spPr>
            <a:xfrm rot="5400000">
              <a:off x="7440469" y="4155114"/>
              <a:ext cx="139854" cy="890247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8179EAC7-9F10-D644-B318-A3BBDC9AF4BA}"/>
                </a:ext>
              </a:extLst>
            </p:cNvPr>
            <p:cNvSpPr/>
            <p:nvPr/>
          </p:nvSpPr>
          <p:spPr>
            <a:xfrm>
              <a:off x="7515666" y="3429709"/>
              <a:ext cx="141256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2 X Bi-BLSTM</a:t>
              </a:r>
            </a:p>
          </p:txBody>
        </p:sp>
        <p:pic>
          <p:nvPicPr>
            <p:cNvPr id="1030" name="Picture 6" descr="How I used Bidirectional Encoder Representations from Transformers (BERT)  to Analyze Twitter Data">
              <a:extLst>
                <a:ext uri="{FF2B5EF4-FFF2-40B4-BE49-F238E27FC236}">
                  <a16:creationId xmlns:a16="http://schemas.microsoft.com/office/drawing/2014/main" id="{C5569AE5-D22A-7548-B0B0-65712FFF35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54"/>
            <a:stretch/>
          </p:blipFill>
          <p:spPr bwMode="auto">
            <a:xfrm>
              <a:off x="9031346" y="3848958"/>
              <a:ext cx="2502999" cy="12035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9" name="Right Arrow 188">
              <a:extLst>
                <a:ext uri="{FF2B5EF4-FFF2-40B4-BE49-F238E27FC236}">
                  <a16:creationId xmlns:a16="http://schemas.microsoft.com/office/drawing/2014/main" id="{73D3DBD2-ABD0-674C-A823-6CEEA6E4486B}"/>
                </a:ext>
              </a:extLst>
            </p:cNvPr>
            <p:cNvSpPr/>
            <p:nvPr/>
          </p:nvSpPr>
          <p:spPr>
            <a:xfrm rot="5400000">
              <a:off x="7350699" y="3024454"/>
              <a:ext cx="139854" cy="890247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0" name="Right Arrow 189">
              <a:extLst>
                <a:ext uri="{FF2B5EF4-FFF2-40B4-BE49-F238E27FC236}">
                  <a16:creationId xmlns:a16="http://schemas.microsoft.com/office/drawing/2014/main" id="{9A81581A-F5DF-4C42-811D-4EEBEF02E23F}"/>
                </a:ext>
              </a:extLst>
            </p:cNvPr>
            <p:cNvSpPr/>
            <p:nvPr/>
          </p:nvSpPr>
          <p:spPr>
            <a:xfrm rot="5400000">
              <a:off x="10282392" y="3008406"/>
              <a:ext cx="139854" cy="890247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32" name="Picture 8" descr="Bert (Sesame Street) | Character Wiki | Fandom">
              <a:extLst>
                <a:ext uri="{FF2B5EF4-FFF2-40B4-BE49-F238E27FC236}">
                  <a16:creationId xmlns:a16="http://schemas.microsoft.com/office/drawing/2014/main" id="{EA156C29-56CF-A949-9271-46EB2AB0ED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990688" y="3050878"/>
              <a:ext cx="954811" cy="1589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010CAD9-735E-1440-B757-EAD1EE53DCF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904644" y="4523575"/>
              <a:ext cx="281211" cy="1464236"/>
            </a:xfrm>
            <a:prstGeom prst="rect">
              <a:avLst/>
            </a:prstGeom>
          </p:spPr>
        </p:pic>
        <p:sp>
          <p:nvSpPr>
            <p:cNvPr id="195" name="Right Arrow 194">
              <a:extLst>
                <a:ext uri="{FF2B5EF4-FFF2-40B4-BE49-F238E27FC236}">
                  <a16:creationId xmlns:a16="http://schemas.microsoft.com/office/drawing/2014/main" id="{D86AE8F3-7A39-D748-903F-DDD5EC4C7020}"/>
                </a:ext>
              </a:extLst>
            </p:cNvPr>
            <p:cNvSpPr/>
            <p:nvPr/>
          </p:nvSpPr>
          <p:spPr>
            <a:xfrm rot="5400000">
              <a:off x="10339017" y="4684506"/>
              <a:ext cx="139854" cy="890247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D60BB6B-A891-8545-9225-31E624FB5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497850" y="6128682"/>
              <a:ext cx="4601127" cy="23238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098DA5F8-45BA-CD43-A6A6-8062EA97C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1162552" y="5245332"/>
              <a:ext cx="269449" cy="1260635"/>
            </a:xfrm>
            <a:prstGeom prst="rect">
              <a:avLst/>
            </a:prstGeom>
          </p:spPr>
        </p:pic>
        <p:cxnSp>
          <p:nvCxnSpPr>
            <p:cNvPr id="197" name="Straight Arrow Connector 196">
              <a:extLst>
                <a:ext uri="{FF2B5EF4-FFF2-40B4-BE49-F238E27FC236}">
                  <a16:creationId xmlns:a16="http://schemas.microsoft.com/office/drawing/2014/main" id="{07557C5E-1CA1-E94D-B8F0-222DE0A78E57}"/>
                </a:ext>
              </a:extLst>
            </p:cNvPr>
            <p:cNvCxnSpPr>
              <a:cxnSpLocks/>
              <a:stCxn id="2" idx="3"/>
              <a:endCxn id="3" idx="1"/>
            </p:cNvCxnSpPr>
            <p:nvPr/>
          </p:nvCxnSpPr>
          <p:spPr>
            <a:xfrm flipV="1">
              <a:off x="3565577" y="2134052"/>
              <a:ext cx="263388" cy="779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Arrow Connector 197">
              <a:extLst>
                <a:ext uri="{FF2B5EF4-FFF2-40B4-BE49-F238E27FC236}">
                  <a16:creationId xmlns:a16="http://schemas.microsoft.com/office/drawing/2014/main" id="{21AD0504-B35E-EB4D-808C-4EE6387AD8C7}"/>
                </a:ext>
              </a:extLst>
            </p:cNvPr>
            <p:cNvCxnSpPr/>
            <p:nvPr/>
          </p:nvCxnSpPr>
          <p:spPr>
            <a:xfrm>
              <a:off x="1971091" y="1548253"/>
              <a:ext cx="344583" cy="34036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12F01FAD-8309-2C4C-9BDF-AD6D5C663484}"/>
                </a:ext>
              </a:extLst>
            </p:cNvPr>
            <p:cNvSpPr/>
            <p:nvPr/>
          </p:nvSpPr>
          <p:spPr>
            <a:xfrm>
              <a:off x="7971056" y="4930109"/>
              <a:ext cx="1768417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Mean 3 folds 12 epochs of each</a:t>
              </a:r>
              <a:endParaRPr lang="en-US" sz="1400" dirty="0"/>
            </a:p>
          </p:txBody>
        </p:sp>
        <p:pic>
          <p:nvPicPr>
            <p:cNvPr id="152" name="Picture 151">
              <a:extLst>
                <a:ext uri="{FF2B5EF4-FFF2-40B4-BE49-F238E27FC236}">
                  <a16:creationId xmlns:a16="http://schemas.microsoft.com/office/drawing/2014/main" id="{5D6F1CBA-1D4A-8B44-AB0A-68390F179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8960" y="4701137"/>
              <a:ext cx="1231777" cy="1231777"/>
            </a:xfrm>
            <a:prstGeom prst="rect">
              <a:avLst/>
            </a:prstGeom>
            <a:scene3d>
              <a:camera prst="orthographicFront">
                <a:rot lat="2400000" lon="3000000" rev="0"/>
              </a:camera>
              <a:lightRig rig="threePt" dir="t"/>
            </a:scene3d>
          </p:spPr>
        </p:pic>
        <p:pic>
          <p:nvPicPr>
            <p:cNvPr id="200" name="Picture 199">
              <a:extLst>
                <a:ext uri="{FF2B5EF4-FFF2-40B4-BE49-F238E27FC236}">
                  <a16:creationId xmlns:a16="http://schemas.microsoft.com/office/drawing/2014/main" id="{A136527D-7D9B-CA43-AB37-BA3029B8E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18938" y="2158795"/>
              <a:ext cx="156248" cy="1006928"/>
            </a:xfrm>
            <a:prstGeom prst="rect">
              <a:avLst/>
            </a:prstGeom>
          </p:spPr>
        </p:pic>
        <p:pic>
          <p:nvPicPr>
            <p:cNvPr id="204" name="Picture 203">
              <a:extLst>
                <a:ext uri="{FF2B5EF4-FFF2-40B4-BE49-F238E27FC236}">
                  <a16:creationId xmlns:a16="http://schemas.microsoft.com/office/drawing/2014/main" id="{417C7665-CBE5-A54A-BCC4-6789936EA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46648" y="1273426"/>
              <a:ext cx="1231777" cy="1231777"/>
            </a:xfrm>
            <a:prstGeom prst="rect">
              <a:avLst/>
            </a:prstGeom>
            <a:scene3d>
              <a:camera prst="orthographicFront">
                <a:rot lat="2400000" lon="3000000" rev="0"/>
              </a:camera>
              <a:lightRig rig="threePt" dir="t"/>
            </a:scene3d>
          </p:spPr>
        </p:pic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65B44199-A547-6A48-ACB3-870A129403A5}"/>
                </a:ext>
              </a:extLst>
            </p:cNvPr>
            <p:cNvSpPr/>
            <p:nvPr/>
          </p:nvSpPr>
          <p:spPr>
            <a:xfrm>
              <a:off x="6888200" y="5837078"/>
              <a:ext cx="1099865" cy="307766"/>
            </a:xfrm>
            <a:prstGeom prst="rect">
              <a:avLst/>
            </a:prstGeom>
            <a:noFill/>
          </p:spPr>
          <p:txBody>
            <a:bodyPr wrap="square" lIns="91429" tIns="45715" rIns="91429" bIns="45715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Image level</a:t>
              </a:r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2E8E7E67-CE44-3E49-A28A-C3EC80B743CB}"/>
                </a:ext>
              </a:extLst>
            </p:cNvPr>
            <p:cNvSpPr/>
            <p:nvPr/>
          </p:nvSpPr>
          <p:spPr>
            <a:xfrm>
              <a:off x="10161898" y="5376008"/>
              <a:ext cx="1242365" cy="307766"/>
            </a:xfrm>
            <a:prstGeom prst="rect">
              <a:avLst/>
            </a:prstGeom>
            <a:noFill/>
          </p:spPr>
          <p:txBody>
            <a:bodyPr wrap="square" lIns="91429" tIns="45715" rIns="91429" bIns="45715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Study level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48493202-77BF-F443-B499-48168AB60CBD}"/>
                </a:ext>
              </a:extLst>
            </p:cNvPr>
            <p:cNvSpPr/>
            <p:nvPr/>
          </p:nvSpPr>
          <p:spPr>
            <a:xfrm>
              <a:off x="9266454" y="5708157"/>
              <a:ext cx="185121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  <a:alpha val="70000"/>
                    </a:schemeClr>
                  </a:solidFill>
                </a:rPr>
                <a:t>Weighted BCE loss</a:t>
              </a:r>
              <a:endParaRPr lang="en-US" sz="14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755A6E2-E982-D745-8490-9F0AA2255E7F}"/>
                </a:ext>
              </a:extLst>
            </p:cNvPr>
            <p:cNvSpPr/>
            <p:nvPr/>
          </p:nvSpPr>
          <p:spPr>
            <a:xfrm>
              <a:off x="1612549" y="5421734"/>
              <a:ext cx="1869670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Efficientnetb5</a:t>
              </a:r>
            </a:p>
            <a:p>
              <a:r>
                <a:rPr lang="en-US" sz="1200" dirty="0" err="1"/>
                <a:t>timm</a:t>
              </a:r>
              <a:r>
                <a:rPr lang="en-US" sz="1200" dirty="0"/>
                <a:t> @</a:t>
              </a:r>
              <a:r>
                <a:rPr lang="en-US" sz="1200" dirty="0" err="1"/>
                <a:t>rwightmann</a:t>
              </a:r>
              <a:endParaRPr lang="en-US" sz="12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75D7AF36-6DDE-C645-BC4D-9C64E03CDAA2}"/>
                </a:ext>
              </a:extLst>
            </p:cNvPr>
            <p:cNvSpPr/>
            <p:nvPr/>
          </p:nvSpPr>
          <p:spPr>
            <a:xfrm>
              <a:off x="8954577" y="3416689"/>
              <a:ext cx="229461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- 1 layer 8 head 2048 hidden</a:t>
              </a:r>
            </a:p>
            <a:p>
              <a:r>
                <a:rPr lang="en-US" sz="1400" dirty="0"/>
                <a:t>- 2 layer 8 head 1024 hidden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8066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B78EE8CB-87F0-4445-B966-C4A17C42B17B}"/>
              </a:ext>
            </a:extLst>
          </p:cNvPr>
          <p:cNvSpPr/>
          <p:nvPr/>
        </p:nvSpPr>
        <p:spPr>
          <a:xfrm>
            <a:off x="7213132" y="1549236"/>
            <a:ext cx="3790437" cy="1589079"/>
          </a:xfrm>
          <a:prstGeom prst="roundRect">
            <a:avLst>
              <a:gd name="adj" fmla="val 4209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ounded Rectangle 155">
            <a:extLst>
              <a:ext uri="{FF2B5EF4-FFF2-40B4-BE49-F238E27FC236}">
                <a16:creationId xmlns:a16="http://schemas.microsoft.com/office/drawing/2014/main" id="{2D11BAA8-A7E3-C14D-85D0-4F7904F3FDEC}"/>
              </a:ext>
            </a:extLst>
          </p:cNvPr>
          <p:cNvSpPr/>
          <p:nvPr/>
        </p:nvSpPr>
        <p:spPr>
          <a:xfrm>
            <a:off x="7213133" y="3308435"/>
            <a:ext cx="3836736" cy="682429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858334CA-1308-EE49-BC86-BF3B57AB758B}"/>
              </a:ext>
            </a:extLst>
          </p:cNvPr>
          <p:cNvGrpSpPr/>
          <p:nvPr/>
        </p:nvGrpSpPr>
        <p:grpSpPr>
          <a:xfrm>
            <a:off x="7452711" y="3608706"/>
            <a:ext cx="3477783" cy="153712"/>
            <a:chOff x="2127668" y="3455700"/>
            <a:chExt cx="3477783" cy="203475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38" name="Right Arrow 137">
              <a:extLst>
                <a:ext uri="{FF2B5EF4-FFF2-40B4-BE49-F238E27FC236}">
                  <a16:creationId xmlns:a16="http://schemas.microsoft.com/office/drawing/2014/main" id="{1383A4AE-3887-F14B-A0B1-9A55BA0A1B47}"/>
                </a:ext>
              </a:extLst>
            </p:cNvPr>
            <p:cNvSpPr/>
            <p:nvPr/>
          </p:nvSpPr>
          <p:spPr>
            <a:xfrm rot="5400000">
              <a:off x="3773994" y="2951746"/>
              <a:ext cx="185131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9" name="Right Arrow 138">
              <a:extLst>
                <a:ext uri="{FF2B5EF4-FFF2-40B4-BE49-F238E27FC236}">
                  <a16:creationId xmlns:a16="http://schemas.microsoft.com/office/drawing/2014/main" id="{A923218C-D624-1B4A-A2CE-344889687939}"/>
                </a:ext>
              </a:extLst>
            </p:cNvPr>
            <p:cNvSpPr/>
            <p:nvPr/>
          </p:nvSpPr>
          <p:spPr>
            <a:xfrm rot="5400000">
              <a:off x="2640792" y="2942576"/>
              <a:ext cx="185132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Right Arrow 139">
              <a:extLst>
                <a:ext uri="{FF2B5EF4-FFF2-40B4-BE49-F238E27FC236}">
                  <a16:creationId xmlns:a16="http://schemas.microsoft.com/office/drawing/2014/main" id="{0CCFB320-C28C-8C4C-A8A0-82E6505DF035}"/>
                </a:ext>
              </a:extLst>
            </p:cNvPr>
            <p:cNvSpPr/>
            <p:nvPr/>
          </p:nvSpPr>
          <p:spPr>
            <a:xfrm rot="5400000">
              <a:off x="4907195" y="2960919"/>
              <a:ext cx="185133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FE25CEBB-92C2-2A44-A73B-68A6DCDA5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2658" y="2042487"/>
            <a:ext cx="156248" cy="100692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BD00A16-2636-174C-8F70-9F69093FE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244" y="1786653"/>
            <a:ext cx="156248" cy="10069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9547275-F42D-AE49-94A3-22B59F2DF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9584" y="1509145"/>
            <a:ext cx="184489" cy="100211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F9534AE-0CE3-2943-BB93-1E6ACCD4F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1815" y="1439075"/>
            <a:ext cx="193167" cy="104925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E9FB0D2-9258-D346-8B89-2BF952DCF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0051" y="1435139"/>
            <a:ext cx="193167" cy="104925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0331CA0-6A05-324A-9997-325B758DC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1125" y="1436218"/>
            <a:ext cx="193167" cy="104925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B9B26E7-817B-5240-87C8-9AB4A3685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3647" y="1520031"/>
            <a:ext cx="184489" cy="100211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DE5DB3E-9A81-0E49-9A64-32772FDD0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1332" y="1752181"/>
            <a:ext cx="156248" cy="100692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8797352-7544-E741-A5DF-63ABEACCF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7441" y="2049745"/>
            <a:ext cx="156248" cy="100692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0DC2C70-C559-0949-8697-CD35F8177E57}"/>
              </a:ext>
            </a:extLst>
          </p:cNvPr>
          <p:cNvSpPr txBox="1"/>
          <p:nvPr/>
        </p:nvSpPr>
        <p:spPr>
          <a:xfrm>
            <a:off x="7148347" y="188705"/>
            <a:ext cx="3703207" cy="307766"/>
          </a:xfrm>
          <a:prstGeom prst="rect">
            <a:avLst/>
          </a:prstGeom>
          <a:noFill/>
        </p:spPr>
        <p:txBody>
          <a:bodyPr wrap="square" lIns="91429" tIns="45715" rIns="91429" bIns="45715" rtlCol="0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MRI Scan Sequence on Patient, Series, Study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ECA3560-F465-F846-945A-1548BC42D900}"/>
              </a:ext>
            </a:extLst>
          </p:cNvPr>
          <p:cNvSpPr/>
          <p:nvPr/>
        </p:nvSpPr>
        <p:spPr>
          <a:xfrm>
            <a:off x="10301332" y="5340333"/>
            <a:ext cx="1315081" cy="1200318"/>
          </a:xfrm>
          <a:prstGeom prst="rect">
            <a:avLst/>
          </a:prstGeom>
          <a:noFill/>
        </p:spPr>
        <p:txBody>
          <a:bodyPr wrap="none" lIns="91429" tIns="45715" rIns="91429" bIns="45715" rtlCol="0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epidural</a:t>
            </a:r>
          </a:p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Intraparenchymal</a:t>
            </a:r>
          </a:p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Intraventricular</a:t>
            </a:r>
          </a:p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Subarachnoid</a:t>
            </a:r>
          </a:p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Subdural</a:t>
            </a:r>
          </a:p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any </a:t>
            </a:r>
          </a:p>
        </p:txBody>
      </p:sp>
      <p:sp>
        <p:nvSpPr>
          <p:cNvPr id="36" name="Cube 35">
            <a:extLst>
              <a:ext uri="{FF2B5EF4-FFF2-40B4-BE49-F238E27FC236}">
                <a16:creationId xmlns:a16="http://schemas.microsoft.com/office/drawing/2014/main" id="{74B490CB-5889-8541-802F-B1AC0E6717C9}"/>
              </a:ext>
            </a:extLst>
          </p:cNvPr>
          <p:cNvSpPr/>
          <p:nvPr/>
        </p:nvSpPr>
        <p:spPr>
          <a:xfrm>
            <a:off x="691704" y="1313423"/>
            <a:ext cx="938615" cy="1110723"/>
          </a:xfrm>
          <a:prstGeom prst="cube">
            <a:avLst>
              <a:gd name="adj" fmla="val 258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dirty="0" err="1"/>
              <a:t>Dicom</a:t>
            </a:r>
            <a:endParaRPr lang="en-US" dirty="0"/>
          </a:p>
          <a:p>
            <a:pPr algn="ctr"/>
            <a:r>
              <a:rPr lang="en-US" dirty="0"/>
              <a:t>Files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1F7F50E9-A52F-A840-859B-B4B0BEAF02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54"/>
          <a:stretch/>
        </p:blipFill>
        <p:spPr>
          <a:xfrm>
            <a:off x="9901836" y="1169386"/>
            <a:ext cx="1509101" cy="1263246"/>
          </a:xfrm>
          <a:prstGeom prst="rect">
            <a:avLst/>
          </a:prstGeom>
          <a:scene3d>
            <a:camera prst="orthographicFront">
              <a:rot lat="3000000" lon="3000000" rev="0"/>
            </a:camera>
            <a:lightRig rig="threePt" dir="t"/>
          </a:scene3d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7FA1083-7B09-584C-AA6A-49D6D22363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54"/>
          <a:stretch/>
        </p:blipFill>
        <p:spPr>
          <a:xfrm>
            <a:off x="9558794" y="897056"/>
            <a:ext cx="1509101" cy="1263246"/>
          </a:xfrm>
          <a:prstGeom prst="rect">
            <a:avLst/>
          </a:prstGeom>
          <a:scene3d>
            <a:camera prst="orthographicFront">
              <a:rot lat="3000000" lon="3000000" rev="0"/>
            </a:camera>
            <a:lightRig rig="threePt" dir="t"/>
          </a:scene3d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5D2B660C-EAC2-A14A-BBA3-4C91BC87D4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54"/>
          <a:stretch/>
        </p:blipFill>
        <p:spPr>
          <a:xfrm>
            <a:off x="9079662" y="779300"/>
            <a:ext cx="1509101" cy="1263246"/>
          </a:xfrm>
          <a:prstGeom prst="rect">
            <a:avLst/>
          </a:prstGeom>
          <a:scene3d>
            <a:camera prst="orthographicFront">
              <a:rot lat="3000000" lon="3000000" rev="0"/>
            </a:camera>
            <a:lightRig rig="threePt" dir="t"/>
          </a:scene3d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33BF0FE9-F826-304E-A7E1-484F71E89DCF}"/>
              </a:ext>
            </a:extLst>
          </p:cNvPr>
          <p:cNvSpPr/>
          <p:nvPr/>
        </p:nvSpPr>
        <p:spPr>
          <a:xfrm>
            <a:off x="1864465" y="395618"/>
            <a:ext cx="1215718" cy="954097"/>
          </a:xfrm>
          <a:prstGeom prst="rect">
            <a:avLst/>
          </a:prstGeom>
          <a:noFill/>
        </p:spPr>
        <p:txBody>
          <a:bodyPr wrap="square" lIns="91429" tIns="45715" rIns="91429" bIns="45715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Windowing:</a:t>
            </a:r>
          </a:p>
          <a:p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 &gt;  Brain</a:t>
            </a:r>
          </a:p>
          <a:p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 &gt;  Subdural</a:t>
            </a:r>
          </a:p>
          <a:p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 &gt;  Bone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116690F6-237F-574C-BEE1-29DAFE52A7D6}"/>
              </a:ext>
            </a:extLst>
          </p:cNvPr>
          <p:cNvSpPr/>
          <p:nvPr/>
        </p:nvSpPr>
        <p:spPr>
          <a:xfrm>
            <a:off x="7287630" y="3335138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8CB38EFD-53D0-DD44-846D-D634B171B013}"/>
              </a:ext>
            </a:extLst>
          </p:cNvPr>
          <p:cNvSpPr/>
          <p:nvPr/>
        </p:nvSpPr>
        <p:spPr>
          <a:xfrm>
            <a:off x="7758788" y="3335138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5BEB2930-9F08-664D-952F-8C6E1C8FA6B5}"/>
              </a:ext>
            </a:extLst>
          </p:cNvPr>
          <p:cNvCxnSpPr>
            <a:stCxn id="54" idx="3"/>
            <a:endCxn id="55" idx="1"/>
          </p:cNvCxnSpPr>
          <p:nvPr/>
        </p:nvCxnSpPr>
        <p:spPr>
          <a:xfrm>
            <a:off x="7597737" y="3459740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4F6EB7F-AB16-5A4F-9D59-B3FF6A92C8C6}"/>
              </a:ext>
            </a:extLst>
          </p:cNvPr>
          <p:cNvCxnSpPr>
            <a:cxnSpLocks/>
          </p:cNvCxnSpPr>
          <p:nvPr/>
        </p:nvCxnSpPr>
        <p:spPr>
          <a:xfrm flipH="1">
            <a:off x="7597737" y="3522286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ABC6C6AE-B4B4-7649-9C71-829E5632D459}"/>
              </a:ext>
            </a:extLst>
          </p:cNvPr>
          <p:cNvSpPr/>
          <p:nvPr/>
        </p:nvSpPr>
        <p:spPr>
          <a:xfrm>
            <a:off x="8156721" y="3328746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9ED221E3-5787-DB47-BE23-94E4287586D9}"/>
              </a:ext>
            </a:extLst>
          </p:cNvPr>
          <p:cNvSpPr/>
          <p:nvPr/>
        </p:nvSpPr>
        <p:spPr>
          <a:xfrm>
            <a:off x="8580305" y="3328746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7FECDFC-3317-884D-B8CB-AD34AD63A621}"/>
              </a:ext>
            </a:extLst>
          </p:cNvPr>
          <p:cNvCxnSpPr/>
          <p:nvPr/>
        </p:nvCxnSpPr>
        <p:spPr>
          <a:xfrm>
            <a:off x="8030455" y="3471746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8287B776-AD59-5149-96CD-27E883B48438}"/>
              </a:ext>
            </a:extLst>
          </p:cNvPr>
          <p:cNvCxnSpPr>
            <a:cxnSpLocks/>
          </p:cNvCxnSpPr>
          <p:nvPr/>
        </p:nvCxnSpPr>
        <p:spPr>
          <a:xfrm flipH="1">
            <a:off x="8030455" y="3534292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D6D6285-2676-DF4A-B4DF-C2D76646B977}"/>
              </a:ext>
            </a:extLst>
          </p:cNvPr>
          <p:cNvCxnSpPr/>
          <p:nvPr/>
        </p:nvCxnSpPr>
        <p:spPr>
          <a:xfrm>
            <a:off x="8421678" y="3471746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70D37A4-D30A-A349-AB4C-1D5E2F51D251}"/>
              </a:ext>
            </a:extLst>
          </p:cNvPr>
          <p:cNvCxnSpPr>
            <a:cxnSpLocks/>
          </p:cNvCxnSpPr>
          <p:nvPr/>
        </p:nvCxnSpPr>
        <p:spPr>
          <a:xfrm flipH="1">
            <a:off x="8421678" y="3534292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CE7FD822-F22A-E945-8FF8-296A768CAF3E}"/>
              </a:ext>
            </a:extLst>
          </p:cNvPr>
          <p:cNvSpPr/>
          <p:nvPr/>
        </p:nvSpPr>
        <p:spPr>
          <a:xfrm>
            <a:off x="8579385" y="3335138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54BDAC22-A3E1-EB44-A1A6-56259E2D5D8C}"/>
              </a:ext>
            </a:extLst>
          </p:cNvPr>
          <p:cNvSpPr/>
          <p:nvPr/>
        </p:nvSpPr>
        <p:spPr>
          <a:xfrm>
            <a:off x="9050543" y="3335138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635A542-96EB-C349-9754-ABD570E5FC2A}"/>
              </a:ext>
            </a:extLst>
          </p:cNvPr>
          <p:cNvCxnSpPr>
            <a:stCxn id="66" idx="3"/>
            <a:endCxn id="67" idx="1"/>
          </p:cNvCxnSpPr>
          <p:nvPr/>
        </p:nvCxnSpPr>
        <p:spPr>
          <a:xfrm>
            <a:off x="8889492" y="3459740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2ECBEC4F-7B25-7D4C-AB6B-56E857BEA213}"/>
              </a:ext>
            </a:extLst>
          </p:cNvPr>
          <p:cNvCxnSpPr>
            <a:cxnSpLocks/>
          </p:cNvCxnSpPr>
          <p:nvPr/>
        </p:nvCxnSpPr>
        <p:spPr>
          <a:xfrm flipH="1">
            <a:off x="8889492" y="3522286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457DAC2E-C88E-AA4A-B526-2E1156A17040}"/>
              </a:ext>
            </a:extLst>
          </p:cNvPr>
          <p:cNvSpPr/>
          <p:nvPr/>
        </p:nvSpPr>
        <p:spPr>
          <a:xfrm>
            <a:off x="9448476" y="3328746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310C9CA4-C419-8744-BA6D-07054BB481FB}"/>
              </a:ext>
            </a:extLst>
          </p:cNvPr>
          <p:cNvSpPr/>
          <p:nvPr/>
        </p:nvSpPr>
        <p:spPr>
          <a:xfrm>
            <a:off x="9872060" y="3328746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299C7BD-80A2-3745-86EE-EB5DC2FA0F3A}"/>
              </a:ext>
            </a:extLst>
          </p:cNvPr>
          <p:cNvCxnSpPr/>
          <p:nvPr/>
        </p:nvCxnSpPr>
        <p:spPr>
          <a:xfrm>
            <a:off x="9322210" y="3471746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6CCC83B5-F9A9-A341-BDCF-4B134CD12CE2}"/>
              </a:ext>
            </a:extLst>
          </p:cNvPr>
          <p:cNvCxnSpPr>
            <a:cxnSpLocks/>
          </p:cNvCxnSpPr>
          <p:nvPr/>
        </p:nvCxnSpPr>
        <p:spPr>
          <a:xfrm flipH="1">
            <a:off x="9322210" y="3534292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1837EF3A-4574-9A4B-8826-A0F68560F4AC}"/>
              </a:ext>
            </a:extLst>
          </p:cNvPr>
          <p:cNvCxnSpPr/>
          <p:nvPr/>
        </p:nvCxnSpPr>
        <p:spPr>
          <a:xfrm>
            <a:off x="9713433" y="3471746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A149ED6E-AB4A-B142-902C-F7EB8F5EDAEB}"/>
              </a:ext>
            </a:extLst>
          </p:cNvPr>
          <p:cNvCxnSpPr>
            <a:cxnSpLocks/>
          </p:cNvCxnSpPr>
          <p:nvPr/>
        </p:nvCxnSpPr>
        <p:spPr>
          <a:xfrm flipH="1">
            <a:off x="9713433" y="3534292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2DF180AA-DC78-064A-A22D-684AA4A83881}"/>
              </a:ext>
            </a:extLst>
          </p:cNvPr>
          <p:cNvSpPr/>
          <p:nvPr/>
        </p:nvSpPr>
        <p:spPr>
          <a:xfrm>
            <a:off x="10257178" y="3335138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EA19B508-808A-9B43-96BF-CF8FDD033C63}"/>
              </a:ext>
            </a:extLst>
          </p:cNvPr>
          <p:cNvSpPr/>
          <p:nvPr/>
        </p:nvSpPr>
        <p:spPr>
          <a:xfrm>
            <a:off x="10680762" y="3335138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1978CF6D-1513-8245-9F32-FEDF318F2F07}"/>
              </a:ext>
            </a:extLst>
          </p:cNvPr>
          <p:cNvCxnSpPr/>
          <p:nvPr/>
        </p:nvCxnSpPr>
        <p:spPr>
          <a:xfrm>
            <a:off x="10522135" y="3478138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0C58332-7109-8D42-B45E-374C9995A826}"/>
              </a:ext>
            </a:extLst>
          </p:cNvPr>
          <p:cNvCxnSpPr>
            <a:cxnSpLocks/>
          </p:cNvCxnSpPr>
          <p:nvPr/>
        </p:nvCxnSpPr>
        <p:spPr>
          <a:xfrm flipH="1">
            <a:off x="10522135" y="3540684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03EC5750-22D6-7540-A8E9-3335E22B43C6}"/>
              </a:ext>
            </a:extLst>
          </p:cNvPr>
          <p:cNvCxnSpPr/>
          <p:nvPr/>
        </p:nvCxnSpPr>
        <p:spPr>
          <a:xfrm>
            <a:off x="10143625" y="3478138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79E12322-90BB-6442-81D5-5220341FEEC2}"/>
              </a:ext>
            </a:extLst>
          </p:cNvPr>
          <p:cNvCxnSpPr>
            <a:cxnSpLocks/>
          </p:cNvCxnSpPr>
          <p:nvPr/>
        </p:nvCxnSpPr>
        <p:spPr>
          <a:xfrm flipH="1">
            <a:off x="10143625" y="3540684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FCF23C52-2202-A14C-9E03-EAEA66AAE775}"/>
              </a:ext>
            </a:extLst>
          </p:cNvPr>
          <p:cNvSpPr/>
          <p:nvPr/>
        </p:nvSpPr>
        <p:spPr>
          <a:xfrm>
            <a:off x="7287630" y="3774914"/>
            <a:ext cx="3703239" cy="16878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Dense block 4096 X 4096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51E7AA2-74C3-1745-9BC4-5B4B0947A95E}"/>
              </a:ext>
            </a:extLst>
          </p:cNvPr>
          <p:cNvSpPr/>
          <p:nvPr/>
        </p:nvSpPr>
        <p:spPr>
          <a:xfrm>
            <a:off x="8283558" y="2711161"/>
            <a:ext cx="18861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2048 embedding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179EAC7-9F10-D644-B318-A3BBDC9AF4BA}"/>
              </a:ext>
            </a:extLst>
          </p:cNvPr>
          <p:cNvSpPr/>
          <p:nvPr/>
        </p:nvSpPr>
        <p:spPr>
          <a:xfrm>
            <a:off x="10394289" y="3201105"/>
            <a:ext cx="1069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Bi-BLSTM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48E03F94-9769-FF4D-8AB6-82BE070A14A9}"/>
              </a:ext>
            </a:extLst>
          </p:cNvPr>
          <p:cNvSpPr/>
          <p:nvPr/>
        </p:nvSpPr>
        <p:spPr>
          <a:xfrm>
            <a:off x="7287630" y="4118305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6EE2464C-93CD-D344-96BD-579771E78C44}"/>
              </a:ext>
            </a:extLst>
          </p:cNvPr>
          <p:cNvSpPr/>
          <p:nvPr/>
        </p:nvSpPr>
        <p:spPr>
          <a:xfrm>
            <a:off x="7758788" y="4118305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2954B4B3-CD88-E849-B47C-56C9A45AD386}"/>
              </a:ext>
            </a:extLst>
          </p:cNvPr>
          <p:cNvCxnSpPr>
            <a:stCxn id="88" idx="3"/>
            <a:endCxn id="89" idx="1"/>
          </p:cNvCxnSpPr>
          <p:nvPr/>
        </p:nvCxnSpPr>
        <p:spPr>
          <a:xfrm>
            <a:off x="7597737" y="4242907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E8760678-F37E-4D44-BAE6-39D89CF1E734}"/>
              </a:ext>
            </a:extLst>
          </p:cNvPr>
          <p:cNvCxnSpPr>
            <a:cxnSpLocks/>
          </p:cNvCxnSpPr>
          <p:nvPr/>
        </p:nvCxnSpPr>
        <p:spPr>
          <a:xfrm flipH="1">
            <a:off x="7597737" y="4305453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E0014AD5-21C5-1646-B00C-CB6D4FA53D75}"/>
              </a:ext>
            </a:extLst>
          </p:cNvPr>
          <p:cNvSpPr/>
          <p:nvPr/>
        </p:nvSpPr>
        <p:spPr>
          <a:xfrm>
            <a:off x="8156721" y="4111913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1FE3E145-F7B3-6841-97C8-AF4F751E9A61}"/>
              </a:ext>
            </a:extLst>
          </p:cNvPr>
          <p:cNvSpPr/>
          <p:nvPr/>
        </p:nvSpPr>
        <p:spPr>
          <a:xfrm>
            <a:off x="8580305" y="4111913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E4FEC5EC-BADF-5841-A352-4CEAF28A4D0E}"/>
              </a:ext>
            </a:extLst>
          </p:cNvPr>
          <p:cNvCxnSpPr/>
          <p:nvPr/>
        </p:nvCxnSpPr>
        <p:spPr>
          <a:xfrm>
            <a:off x="8030455" y="4254913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4C81521-1422-0E46-827B-D1ED3F2943C7}"/>
              </a:ext>
            </a:extLst>
          </p:cNvPr>
          <p:cNvCxnSpPr>
            <a:cxnSpLocks/>
          </p:cNvCxnSpPr>
          <p:nvPr/>
        </p:nvCxnSpPr>
        <p:spPr>
          <a:xfrm flipH="1">
            <a:off x="8030455" y="4317459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E3EF9EA2-20B4-014C-8F18-E157AD9AC40C}"/>
              </a:ext>
            </a:extLst>
          </p:cNvPr>
          <p:cNvCxnSpPr/>
          <p:nvPr/>
        </p:nvCxnSpPr>
        <p:spPr>
          <a:xfrm>
            <a:off x="8421678" y="4254913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D39BE6B-0D77-9743-BCC9-67CCFEB03E6E}"/>
              </a:ext>
            </a:extLst>
          </p:cNvPr>
          <p:cNvCxnSpPr>
            <a:cxnSpLocks/>
          </p:cNvCxnSpPr>
          <p:nvPr/>
        </p:nvCxnSpPr>
        <p:spPr>
          <a:xfrm flipH="1">
            <a:off x="8421678" y="4317459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C2C233B8-241B-E443-A021-33A97419EF06}"/>
              </a:ext>
            </a:extLst>
          </p:cNvPr>
          <p:cNvSpPr/>
          <p:nvPr/>
        </p:nvSpPr>
        <p:spPr>
          <a:xfrm>
            <a:off x="8579385" y="4118305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6F8AA116-F264-1447-8639-2FBC08305E8A}"/>
              </a:ext>
            </a:extLst>
          </p:cNvPr>
          <p:cNvSpPr/>
          <p:nvPr/>
        </p:nvSpPr>
        <p:spPr>
          <a:xfrm>
            <a:off x="9050543" y="4118305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4BEFEEB0-DC33-CD48-B37C-3F1E55BB7C8B}"/>
              </a:ext>
            </a:extLst>
          </p:cNvPr>
          <p:cNvCxnSpPr>
            <a:stCxn id="98" idx="3"/>
            <a:endCxn id="99" idx="1"/>
          </p:cNvCxnSpPr>
          <p:nvPr/>
        </p:nvCxnSpPr>
        <p:spPr>
          <a:xfrm>
            <a:off x="8889492" y="4242907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4B27732A-C3F5-254F-BFA9-0EC868912720}"/>
              </a:ext>
            </a:extLst>
          </p:cNvPr>
          <p:cNvCxnSpPr>
            <a:cxnSpLocks/>
          </p:cNvCxnSpPr>
          <p:nvPr/>
        </p:nvCxnSpPr>
        <p:spPr>
          <a:xfrm flipH="1">
            <a:off x="8889492" y="4305453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AC2A2C96-0674-9B49-905F-82C43EC2D1A1}"/>
              </a:ext>
            </a:extLst>
          </p:cNvPr>
          <p:cNvSpPr/>
          <p:nvPr/>
        </p:nvSpPr>
        <p:spPr>
          <a:xfrm>
            <a:off x="9448476" y="4111913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5DE21734-1652-4B49-A14D-BEA386FB43F0}"/>
              </a:ext>
            </a:extLst>
          </p:cNvPr>
          <p:cNvSpPr/>
          <p:nvPr/>
        </p:nvSpPr>
        <p:spPr>
          <a:xfrm>
            <a:off x="9872060" y="4111913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78EC751-C953-8748-ACEE-762D5A2F277D}"/>
              </a:ext>
            </a:extLst>
          </p:cNvPr>
          <p:cNvCxnSpPr/>
          <p:nvPr/>
        </p:nvCxnSpPr>
        <p:spPr>
          <a:xfrm>
            <a:off x="9322210" y="4254913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C77A93BF-FD37-2643-B311-A2780CB91596}"/>
              </a:ext>
            </a:extLst>
          </p:cNvPr>
          <p:cNvCxnSpPr>
            <a:cxnSpLocks/>
          </p:cNvCxnSpPr>
          <p:nvPr/>
        </p:nvCxnSpPr>
        <p:spPr>
          <a:xfrm flipH="1">
            <a:off x="9322210" y="4317459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21C2A2D2-2A40-D24B-A406-E67814B0D577}"/>
              </a:ext>
            </a:extLst>
          </p:cNvPr>
          <p:cNvCxnSpPr/>
          <p:nvPr/>
        </p:nvCxnSpPr>
        <p:spPr>
          <a:xfrm>
            <a:off x="9713433" y="4254913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90A0A5B-AE8F-F846-9F47-2341D58F45E0}"/>
              </a:ext>
            </a:extLst>
          </p:cNvPr>
          <p:cNvCxnSpPr>
            <a:cxnSpLocks/>
          </p:cNvCxnSpPr>
          <p:nvPr/>
        </p:nvCxnSpPr>
        <p:spPr>
          <a:xfrm flipH="1">
            <a:off x="9713433" y="4317459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107">
            <a:extLst>
              <a:ext uri="{FF2B5EF4-FFF2-40B4-BE49-F238E27FC236}">
                <a16:creationId xmlns:a16="http://schemas.microsoft.com/office/drawing/2014/main" id="{8E20EA10-99B2-B243-80EF-EC926A3BD80F}"/>
              </a:ext>
            </a:extLst>
          </p:cNvPr>
          <p:cNvSpPr/>
          <p:nvPr/>
        </p:nvSpPr>
        <p:spPr>
          <a:xfrm>
            <a:off x="10257178" y="4118305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ounded Rectangle 108">
            <a:extLst>
              <a:ext uri="{FF2B5EF4-FFF2-40B4-BE49-F238E27FC236}">
                <a16:creationId xmlns:a16="http://schemas.microsoft.com/office/drawing/2014/main" id="{186F3EE8-7AE5-8242-B36C-5EE4AB6837EC}"/>
              </a:ext>
            </a:extLst>
          </p:cNvPr>
          <p:cNvSpPr/>
          <p:nvPr/>
        </p:nvSpPr>
        <p:spPr>
          <a:xfrm>
            <a:off x="10680762" y="4118305"/>
            <a:ext cx="310107" cy="2492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FA15B7B4-AAFC-A047-BB16-940351AB6DC8}"/>
              </a:ext>
            </a:extLst>
          </p:cNvPr>
          <p:cNvCxnSpPr/>
          <p:nvPr/>
        </p:nvCxnSpPr>
        <p:spPr>
          <a:xfrm>
            <a:off x="10522135" y="4261305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7E398B72-BD0A-9146-A7A7-EEE653BC7FD4}"/>
              </a:ext>
            </a:extLst>
          </p:cNvPr>
          <p:cNvCxnSpPr>
            <a:cxnSpLocks/>
          </p:cNvCxnSpPr>
          <p:nvPr/>
        </p:nvCxnSpPr>
        <p:spPr>
          <a:xfrm flipH="1">
            <a:off x="10522135" y="4323851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EE5287D7-C9FB-6B4A-B07B-900F1E9225AC}"/>
              </a:ext>
            </a:extLst>
          </p:cNvPr>
          <p:cNvCxnSpPr/>
          <p:nvPr/>
        </p:nvCxnSpPr>
        <p:spPr>
          <a:xfrm>
            <a:off x="10143625" y="4261305"/>
            <a:ext cx="161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EE83907E-65A5-7849-8167-15CD784AA23B}"/>
              </a:ext>
            </a:extLst>
          </p:cNvPr>
          <p:cNvCxnSpPr>
            <a:cxnSpLocks/>
          </p:cNvCxnSpPr>
          <p:nvPr/>
        </p:nvCxnSpPr>
        <p:spPr>
          <a:xfrm flipH="1">
            <a:off x="10143625" y="4323851"/>
            <a:ext cx="157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794FF42-B6E3-594E-9A4B-DAFC5DE0930E}"/>
              </a:ext>
            </a:extLst>
          </p:cNvPr>
          <p:cNvSpPr/>
          <p:nvPr/>
        </p:nvSpPr>
        <p:spPr>
          <a:xfrm>
            <a:off x="7287630" y="4558081"/>
            <a:ext cx="3703239" cy="16878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Dense block 4096 X 4096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315C9EEB-FB02-7C4B-A132-9B43F8640DDD}"/>
              </a:ext>
            </a:extLst>
          </p:cNvPr>
          <p:cNvSpPr/>
          <p:nvPr/>
        </p:nvSpPr>
        <p:spPr>
          <a:xfrm>
            <a:off x="10389659" y="3925700"/>
            <a:ext cx="10695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Bi-BLSTM</a:t>
            </a:r>
          </a:p>
        </p:txBody>
      </p:sp>
      <p:cxnSp>
        <p:nvCxnSpPr>
          <p:cNvPr id="119" name="Elbow Connector 118">
            <a:extLst>
              <a:ext uri="{FF2B5EF4-FFF2-40B4-BE49-F238E27FC236}">
                <a16:creationId xmlns:a16="http://schemas.microsoft.com/office/drawing/2014/main" id="{CD3A2760-657C-5148-B039-5C19EDB89BBC}"/>
              </a:ext>
            </a:extLst>
          </p:cNvPr>
          <p:cNvCxnSpPr>
            <a:stCxn id="77" idx="3"/>
            <a:endCxn id="109" idx="3"/>
          </p:cNvCxnSpPr>
          <p:nvPr/>
        </p:nvCxnSpPr>
        <p:spPr>
          <a:xfrm>
            <a:off x="10990869" y="3459740"/>
            <a:ext cx="12700" cy="783167"/>
          </a:xfrm>
          <a:prstGeom prst="bentConnector3">
            <a:avLst>
              <a:gd name="adj1" fmla="val 1800000"/>
            </a:avLst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8DBD5432-4269-F742-B881-F5520724BC32}"/>
              </a:ext>
            </a:extLst>
          </p:cNvPr>
          <p:cNvGrpSpPr/>
          <p:nvPr/>
        </p:nvGrpSpPr>
        <p:grpSpPr>
          <a:xfrm>
            <a:off x="7450782" y="3143789"/>
            <a:ext cx="3477783" cy="153712"/>
            <a:chOff x="2127668" y="3455700"/>
            <a:chExt cx="3477783" cy="203475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25" name="Right Arrow 124">
              <a:extLst>
                <a:ext uri="{FF2B5EF4-FFF2-40B4-BE49-F238E27FC236}">
                  <a16:creationId xmlns:a16="http://schemas.microsoft.com/office/drawing/2014/main" id="{EFD43893-D08C-7D4F-98C6-299594CA1826}"/>
                </a:ext>
              </a:extLst>
            </p:cNvPr>
            <p:cNvSpPr/>
            <p:nvPr/>
          </p:nvSpPr>
          <p:spPr>
            <a:xfrm rot="5400000">
              <a:off x="3773994" y="2951746"/>
              <a:ext cx="185131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Right Arrow 125">
              <a:extLst>
                <a:ext uri="{FF2B5EF4-FFF2-40B4-BE49-F238E27FC236}">
                  <a16:creationId xmlns:a16="http://schemas.microsoft.com/office/drawing/2014/main" id="{09FC599D-0F6A-D84C-B467-32F785DEAA9D}"/>
                </a:ext>
              </a:extLst>
            </p:cNvPr>
            <p:cNvSpPr/>
            <p:nvPr/>
          </p:nvSpPr>
          <p:spPr>
            <a:xfrm rot="5400000">
              <a:off x="2640792" y="2942576"/>
              <a:ext cx="185132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7" name="Right Arrow 126">
              <a:extLst>
                <a:ext uri="{FF2B5EF4-FFF2-40B4-BE49-F238E27FC236}">
                  <a16:creationId xmlns:a16="http://schemas.microsoft.com/office/drawing/2014/main" id="{C153FD49-4469-3342-8383-EDF2DE168CBD}"/>
                </a:ext>
              </a:extLst>
            </p:cNvPr>
            <p:cNvSpPr/>
            <p:nvPr/>
          </p:nvSpPr>
          <p:spPr>
            <a:xfrm rot="5400000">
              <a:off x="4907195" y="2960919"/>
              <a:ext cx="185133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6993131E-7242-DB4A-92C2-63E7C4BAED3B}"/>
              </a:ext>
            </a:extLst>
          </p:cNvPr>
          <p:cNvGrpSpPr/>
          <p:nvPr/>
        </p:nvGrpSpPr>
        <p:grpSpPr>
          <a:xfrm>
            <a:off x="7460382" y="4385907"/>
            <a:ext cx="3477783" cy="153712"/>
            <a:chOff x="2127668" y="3455700"/>
            <a:chExt cx="3477783" cy="203475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42" name="Right Arrow 141">
              <a:extLst>
                <a:ext uri="{FF2B5EF4-FFF2-40B4-BE49-F238E27FC236}">
                  <a16:creationId xmlns:a16="http://schemas.microsoft.com/office/drawing/2014/main" id="{6CA8EE9B-7762-4440-9A6B-5A088374289E}"/>
                </a:ext>
              </a:extLst>
            </p:cNvPr>
            <p:cNvSpPr/>
            <p:nvPr/>
          </p:nvSpPr>
          <p:spPr>
            <a:xfrm rot="5400000">
              <a:off x="3773994" y="2951746"/>
              <a:ext cx="185131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Right Arrow 142">
              <a:extLst>
                <a:ext uri="{FF2B5EF4-FFF2-40B4-BE49-F238E27FC236}">
                  <a16:creationId xmlns:a16="http://schemas.microsoft.com/office/drawing/2014/main" id="{7B70DB92-8102-1E4F-9FFE-835658776FBD}"/>
                </a:ext>
              </a:extLst>
            </p:cNvPr>
            <p:cNvSpPr/>
            <p:nvPr/>
          </p:nvSpPr>
          <p:spPr>
            <a:xfrm rot="5400000">
              <a:off x="2640792" y="2942576"/>
              <a:ext cx="185132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4" name="Right Arrow 143">
              <a:extLst>
                <a:ext uri="{FF2B5EF4-FFF2-40B4-BE49-F238E27FC236}">
                  <a16:creationId xmlns:a16="http://schemas.microsoft.com/office/drawing/2014/main" id="{6ED87EF8-9EA4-4B46-A87B-6AFD0FA78297}"/>
                </a:ext>
              </a:extLst>
            </p:cNvPr>
            <p:cNvSpPr/>
            <p:nvPr/>
          </p:nvSpPr>
          <p:spPr>
            <a:xfrm rot="5400000">
              <a:off x="4907195" y="2960919"/>
              <a:ext cx="185133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020170C5-C908-D849-97F5-10005AAA4598}"/>
              </a:ext>
            </a:extLst>
          </p:cNvPr>
          <p:cNvGrpSpPr/>
          <p:nvPr/>
        </p:nvGrpSpPr>
        <p:grpSpPr>
          <a:xfrm>
            <a:off x="7429272" y="5141002"/>
            <a:ext cx="3477783" cy="153712"/>
            <a:chOff x="2127668" y="3455700"/>
            <a:chExt cx="3477783" cy="203475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47" name="Right Arrow 146">
              <a:extLst>
                <a:ext uri="{FF2B5EF4-FFF2-40B4-BE49-F238E27FC236}">
                  <a16:creationId xmlns:a16="http://schemas.microsoft.com/office/drawing/2014/main" id="{DFE7F5F1-D772-6045-99F3-B67166CC5C6F}"/>
                </a:ext>
              </a:extLst>
            </p:cNvPr>
            <p:cNvSpPr/>
            <p:nvPr/>
          </p:nvSpPr>
          <p:spPr>
            <a:xfrm rot="5400000">
              <a:off x="3773994" y="2951746"/>
              <a:ext cx="185131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8" name="Right Arrow 147">
              <a:extLst>
                <a:ext uri="{FF2B5EF4-FFF2-40B4-BE49-F238E27FC236}">
                  <a16:creationId xmlns:a16="http://schemas.microsoft.com/office/drawing/2014/main" id="{45FD9487-F4FE-E646-A4D7-6363DBE817D3}"/>
                </a:ext>
              </a:extLst>
            </p:cNvPr>
            <p:cNvSpPr/>
            <p:nvPr/>
          </p:nvSpPr>
          <p:spPr>
            <a:xfrm rot="5400000">
              <a:off x="2640792" y="2942576"/>
              <a:ext cx="185132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ight Arrow 148">
              <a:extLst>
                <a:ext uri="{FF2B5EF4-FFF2-40B4-BE49-F238E27FC236}">
                  <a16:creationId xmlns:a16="http://schemas.microsoft.com/office/drawing/2014/main" id="{CDF5EABA-B57D-DD44-BEA7-E40C35DC007F}"/>
                </a:ext>
              </a:extLst>
            </p:cNvPr>
            <p:cNvSpPr/>
            <p:nvPr/>
          </p:nvSpPr>
          <p:spPr>
            <a:xfrm rot="5400000">
              <a:off x="4907195" y="2960919"/>
              <a:ext cx="185133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0" name="Rectangle 149">
            <a:extLst>
              <a:ext uri="{FF2B5EF4-FFF2-40B4-BE49-F238E27FC236}">
                <a16:creationId xmlns:a16="http://schemas.microsoft.com/office/drawing/2014/main" id="{493AF2DB-574C-D447-9583-F3A7E70BC06B}"/>
              </a:ext>
            </a:extLst>
          </p:cNvPr>
          <p:cNvSpPr/>
          <p:nvPr/>
        </p:nvSpPr>
        <p:spPr>
          <a:xfrm>
            <a:off x="7288048" y="4921072"/>
            <a:ext cx="3703239" cy="16878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Sum LSTM &amp; Dense layers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2A80F31A-A300-1E4C-BA6E-684D4E44651A}"/>
              </a:ext>
            </a:extLst>
          </p:cNvPr>
          <p:cNvSpPr/>
          <p:nvPr/>
        </p:nvSpPr>
        <p:spPr>
          <a:xfrm>
            <a:off x="10288223" y="4935373"/>
            <a:ext cx="12724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Linear layer</a:t>
            </a:r>
          </a:p>
        </p:txBody>
      </p:sp>
      <p:pic>
        <p:nvPicPr>
          <p:cNvPr id="153" name="Picture 152">
            <a:extLst>
              <a:ext uri="{FF2B5EF4-FFF2-40B4-BE49-F238E27FC236}">
                <a16:creationId xmlns:a16="http://schemas.microsoft.com/office/drawing/2014/main" id="{18F903CD-3E3F-9A44-9DB8-6DC1CAF555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7208" y="454133"/>
            <a:ext cx="1145477" cy="944434"/>
          </a:xfrm>
          <a:prstGeom prst="rect">
            <a:avLst/>
          </a:prstGeom>
        </p:spPr>
      </p:pic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51B75F7F-FC99-294A-9F99-7E6D594755EB}"/>
              </a:ext>
            </a:extLst>
          </p:cNvPr>
          <p:cNvSpPr/>
          <p:nvPr/>
        </p:nvSpPr>
        <p:spPr>
          <a:xfrm>
            <a:off x="7213133" y="4098715"/>
            <a:ext cx="3836736" cy="682429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6529D812-5E85-9243-A2BD-F37423AB4277}"/>
              </a:ext>
            </a:extLst>
          </p:cNvPr>
          <p:cNvGrpSpPr/>
          <p:nvPr/>
        </p:nvGrpSpPr>
        <p:grpSpPr>
          <a:xfrm>
            <a:off x="1698628" y="1165883"/>
            <a:ext cx="4594662" cy="2490656"/>
            <a:chOff x="1860676" y="555958"/>
            <a:chExt cx="5078714" cy="2680972"/>
          </a:xfrm>
        </p:grpSpPr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AF45B8D-2117-014E-AA88-79CBC0D6F047}"/>
                </a:ext>
              </a:extLst>
            </p:cNvPr>
            <p:cNvSpPr/>
            <p:nvPr/>
          </p:nvSpPr>
          <p:spPr>
            <a:xfrm>
              <a:off x="5369930" y="2005085"/>
              <a:ext cx="1131286" cy="1139068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94772CD6-1BA9-4444-9E63-956EC50048E2}"/>
                </a:ext>
              </a:extLst>
            </p:cNvPr>
            <p:cNvSpPr/>
            <p:nvPr/>
          </p:nvSpPr>
          <p:spPr>
            <a:xfrm>
              <a:off x="5369930" y="710873"/>
              <a:ext cx="1131286" cy="1139068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FBDDF818-1BC2-4845-8FE7-C4E4823704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49473"/>
            <a:stretch/>
          </p:blipFill>
          <p:spPr>
            <a:xfrm>
              <a:off x="2273406" y="723282"/>
              <a:ext cx="1138777" cy="1126904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9CC9BA1A-D4DA-E342-BDA4-163C38033E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9473"/>
            <a:stretch/>
          </p:blipFill>
          <p:spPr>
            <a:xfrm>
              <a:off x="2273406" y="2011167"/>
              <a:ext cx="1138777" cy="112690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91D6EAD7-03BD-AC48-B6DE-474B4F810E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9654"/>
            <a:stretch/>
          </p:blipFill>
          <p:spPr>
            <a:xfrm>
              <a:off x="3800125" y="723282"/>
              <a:ext cx="1134696" cy="1126904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A25F221-6439-484C-9A72-22023DADCE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9654"/>
            <a:stretch/>
          </p:blipFill>
          <p:spPr>
            <a:xfrm>
              <a:off x="3800124" y="2011167"/>
              <a:ext cx="1134697" cy="1126904"/>
            </a:xfrm>
            <a:prstGeom prst="rect">
              <a:avLst/>
            </a:prstGeom>
          </p:spPr>
        </p:pic>
        <p:sp>
          <p:nvSpPr>
            <p:cNvPr id="37" name="Right Arrow 36">
              <a:extLst>
                <a:ext uri="{FF2B5EF4-FFF2-40B4-BE49-F238E27FC236}">
                  <a16:creationId xmlns:a16="http://schemas.microsoft.com/office/drawing/2014/main" id="{4A311ADE-7D64-1246-9722-0C53941ACA26}"/>
                </a:ext>
              </a:extLst>
            </p:cNvPr>
            <p:cNvSpPr/>
            <p:nvPr/>
          </p:nvSpPr>
          <p:spPr>
            <a:xfrm>
              <a:off x="1860676" y="1286734"/>
              <a:ext cx="250371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9" name="Right Arrow 158">
              <a:extLst>
                <a:ext uri="{FF2B5EF4-FFF2-40B4-BE49-F238E27FC236}">
                  <a16:creationId xmlns:a16="http://schemas.microsoft.com/office/drawing/2014/main" id="{5CA4BF24-793B-BF4B-9C8C-7B32CF689457}"/>
                </a:ext>
              </a:extLst>
            </p:cNvPr>
            <p:cNvSpPr/>
            <p:nvPr/>
          </p:nvSpPr>
          <p:spPr>
            <a:xfrm>
              <a:off x="3460134" y="1290365"/>
              <a:ext cx="250371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0" name="Right Arrow 159">
              <a:extLst>
                <a:ext uri="{FF2B5EF4-FFF2-40B4-BE49-F238E27FC236}">
                  <a16:creationId xmlns:a16="http://schemas.microsoft.com/office/drawing/2014/main" id="{21F7E48D-19DF-A946-985E-A204AFCFB95B}"/>
                </a:ext>
              </a:extLst>
            </p:cNvPr>
            <p:cNvSpPr/>
            <p:nvPr/>
          </p:nvSpPr>
          <p:spPr>
            <a:xfrm>
              <a:off x="4989715" y="1308189"/>
              <a:ext cx="250371" cy="1211379"/>
            </a:xfrm>
            <a:prstGeom prst="right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1" name="Picture 160">
              <a:extLst>
                <a:ext uri="{FF2B5EF4-FFF2-40B4-BE49-F238E27FC236}">
                  <a16:creationId xmlns:a16="http://schemas.microsoft.com/office/drawing/2014/main" id="{0EA405CF-D7AD-7548-B21A-6B58D4BD54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9654"/>
            <a:stretch/>
          </p:blipFill>
          <p:spPr>
            <a:xfrm rot="21199530">
              <a:off x="5342571" y="723282"/>
              <a:ext cx="1134696" cy="1126904"/>
            </a:xfrm>
            <a:prstGeom prst="rect">
              <a:avLst/>
            </a:prstGeom>
            <a:scene3d>
              <a:camera prst="orthographicFront">
                <a:rot lat="0" lon="10800000" rev="0"/>
              </a:camera>
              <a:lightRig rig="threePt" dir="t"/>
            </a:scene3d>
          </p:spPr>
        </p:pic>
        <p:pic>
          <p:nvPicPr>
            <p:cNvPr id="162" name="Picture 161">
              <a:extLst>
                <a:ext uri="{FF2B5EF4-FFF2-40B4-BE49-F238E27FC236}">
                  <a16:creationId xmlns:a16="http://schemas.microsoft.com/office/drawing/2014/main" id="{27E1C148-411C-044C-947C-97817602B9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9654"/>
            <a:stretch/>
          </p:blipFill>
          <p:spPr>
            <a:xfrm rot="428719">
              <a:off x="5342570" y="2011167"/>
              <a:ext cx="1134697" cy="1126904"/>
            </a:xfrm>
            <a:prstGeom prst="rect">
              <a:avLst/>
            </a:prstGeom>
            <a:scene3d>
              <a:camera prst="orthographicFront">
                <a:rot lat="10800000" lon="0" rev="0"/>
              </a:camera>
              <a:lightRig rig="threePt" dir="t"/>
            </a:scene3d>
          </p:spPr>
        </p:pic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5E063410-98D7-FB4F-ACCC-CA9257764D79}"/>
                </a:ext>
              </a:extLst>
            </p:cNvPr>
            <p:cNvSpPr/>
            <p:nvPr/>
          </p:nvSpPr>
          <p:spPr>
            <a:xfrm>
              <a:off x="5369585" y="3123840"/>
              <a:ext cx="1569805" cy="1062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E045593C-3BCC-1D4E-8425-793A80787DD7}"/>
                </a:ext>
              </a:extLst>
            </p:cNvPr>
            <p:cNvSpPr/>
            <p:nvPr/>
          </p:nvSpPr>
          <p:spPr>
            <a:xfrm>
              <a:off x="5229139" y="618552"/>
              <a:ext cx="1569806" cy="1062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70EA1170-A6B4-3843-AB53-633F625B40E3}"/>
                </a:ext>
              </a:extLst>
            </p:cNvPr>
            <p:cNvSpPr/>
            <p:nvPr/>
          </p:nvSpPr>
          <p:spPr>
            <a:xfrm rot="5400000">
              <a:off x="4047688" y="1874586"/>
              <a:ext cx="2592518" cy="1321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C8BBEDFE-781C-1F4A-AA5F-A7D1B28B242B}"/>
                </a:ext>
              </a:extLst>
            </p:cNvPr>
            <p:cNvSpPr/>
            <p:nvPr/>
          </p:nvSpPr>
          <p:spPr>
            <a:xfrm rot="5400000">
              <a:off x="4038286" y="1865230"/>
              <a:ext cx="2592518" cy="1321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A72E15ED-684A-2348-B0F6-2AE18C430742}"/>
                </a:ext>
              </a:extLst>
            </p:cNvPr>
            <p:cNvSpPr/>
            <p:nvPr/>
          </p:nvSpPr>
          <p:spPr>
            <a:xfrm rot="5400000">
              <a:off x="5251899" y="1786132"/>
              <a:ext cx="2592518" cy="1321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CC32C527-4793-5847-A4D5-6991E5523460}"/>
                </a:ext>
              </a:extLst>
            </p:cNvPr>
            <p:cNvSpPr/>
            <p:nvPr/>
          </p:nvSpPr>
          <p:spPr>
            <a:xfrm>
              <a:off x="5322761" y="1866369"/>
              <a:ext cx="1333321" cy="1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325BD5AB-2069-D64F-8B40-A68AE109FAEA}"/>
              </a:ext>
            </a:extLst>
          </p:cNvPr>
          <p:cNvSpPr txBox="1"/>
          <p:nvPr/>
        </p:nvSpPr>
        <p:spPr>
          <a:xfrm>
            <a:off x="3240812" y="359326"/>
            <a:ext cx="1670695" cy="954097"/>
          </a:xfrm>
          <a:prstGeom prst="rect">
            <a:avLst/>
          </a:prstGeom>
          <a:noFill/>
        </p:spPr>
        <p:txBody>
          <a:bodyPr wrap="square" lIns="91429" tIns="45715" rIns="91429" bIns="45715" rtlCol="0">
            <a:spAutoFit/>
          </a:bodyPr>
          <a:lstStyle/>
          <a:p>
            <a:r>
              <a:rPr lang="en-US" sz="1400" b="1" dirty="0" err="1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Scipy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 </a:t>
            </a:r>
            <a:r>
              <a:rPr lang="en-US" sz="1400" b="1" dirty="0" err="1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ndimage</a:t>
            </a:r>
            <a:endParaRPr lang="en-US" sz="1400" b="1" dirty="0">
              <a:solidFill>
                <a:schemeClr val="tx1">
                  <a:lumMod val="65000"/>
                  <a:lumOff val="35000"/>
                  <a:alpha val="70000"/>
                </a:schemeClr>
              </a:solidFill>
            </a:endParaRPr>
          </a:p>
          <a:p>
            <a:r>
              <a:rPr lang="en-US" sz="1400" b="1" dirty="0" err="1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minimum_filter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 removes machine artifact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355B1069-0513-8447-9292-E418ED869FE5}"/>
              </a:ext>
            </a:extLst>
          </p:cNvPr>
          <p:cNvSpPr txBox="1"/>
          <p:nvPr/>
        </p:nvSpPr>
        <p:spPr>
          <a:xfrm>
            <a:off x="4726940" y="359326"/>
            <a:ext cx="2244416" cy="954097"/>
          </a:xfrm>
          <a:prstGeom prst="rect">
            <a:avLst/>
          </a:prstGeom>
          <a:noFill/>
        </p:spPr>
        <p:txBody>
          <a:bodyPr wrap="square" lIns="91429" tIns="45715" rIns="91429" bIns="45715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Augment </a:t>
            </a:r>
            <a:r>
              <a:rPr lang="en-US" sz="1400" b="1" dirty="0" err="1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hflip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, </a:t>
            </a:r>
            <a:r>
              <a:rPr lang="en-US" sz="1400" b="1" dirty="0" err="1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vflip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, transpose, </a:t>
            </a:r>
            <a:r>
              <a:rPr lang="en-US" sz="1400" b="1" dirty="0" err="1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shiftscale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, brightness, resize-480 (</a:t>
            </a:r>
            <a:r>
              <a:rPr lang="en-US" sz="1400" b="1" dirty="0" err="1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albumentations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) </a:t>
            </a:r>
          </a:p>
        </p:txBody>
      </p:sp>
      <p:cxnSp>
        <p:nvCxnSpPr>
          <p:cNvPr id="175" name="Elbow Connector 174">
            <a:extLst>
              <a:ext uri="{FF2B5EF4-FFF2-40B4-BE49-F238E27FC236}">
                <a16:creationId xmlns:a16="http://schemas.microsoft.com/office/drawing/2014/main" id="{35F53BD7-7EDD-EE47-91F2-ABAE15F9E801}"/>
              </a:ext>
            </a:extLst>
          </p:cNvPr>
          <p:cNvCxnSpPr>
            <a:cxnSpLocks/>
            <a:stCxn id="163" idx="2"/>
            <a:endCxn id="178" idx="1"/>
          </p:cNvCxnSpPr>
          <p:nvPr/>
        </p:nvCxnSpPr>
        <p:spPr>
          <a:xfrm rot="5400000">
            <a:off x="2624303" y="2223310"/>
            <a:ext cx="1413806" cy="4107883"/>
          </a:xfrm>
          <a:prstGeom prst="bentConnector4">
            <a:avLst>
              <a:gd name="adj1" fmla="val 18862"/>
              <a:gd name="adj2" fmla="val 105565"/>
            </a:avLst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8" name="Picture 177">
            <a:extLst>
              <a:ext uri="{FF2B5EF4-FFF2-40B4-BE49-F238E27FC236}">
                <a16:creationId xmlns:a16="http://schemas.microsoft.com/office/drawing/2014/main" id="{5A478AA7-9B27-A244-B779-740B6D44578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413"/>
          <a:stretch/>
        </p:blipFill>
        <p:spPr>
          <a:xfrm>
            <a:off x="1277264" y="4560900"/>
            <a:ext cx="4286173" cy="846507"/>
          </a:xfrm>
          <a:prstGeom prst="rect">
            <a:avLst/>
          </a:prstGeom>
        </p:spPr>
      </p:pic>
      <p:sp>
        <p:nvSpPr>
          <p:cNvPr id="181" name="Rectangle 180">
            <a:extLst>
              <a:ext uri="{FF2B5EF4-FFF2-40B4-BE49-F238E27FC236}">
                <a16:creationId xmlns:a16="http://schemas.microsoft.com/office/drawing/2014/main" id="{926D22B2-9EAF-644A-838E-574CA9762442}"/>
              </a:ext>
            </a:extLst>
          </p:cNvPr>
          <p:cNvSpPr/>
          <p:nvPr/>
        </p:nvSpPr>
        <p:spPr>
          <a:xfrm>
            <a:off x="1700729" y="5360106"/>
            <a:ext cx="3970179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Classifier : </a:t>
            </a:r>
          </a:p>
          <a:p>
            <a:r>
              <a:rPr lang="en-US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resnext101_32x8d_wsl</a:t>
            </a:r>
          </a:p>
          <a:p>
            <a:r>
              <a:rPr lang="en-US" sz="1200" b="1" dirty="0" err="1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facebookresearch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/WSL-Images</a:t>
            </a:r>
          </a:p>
          <a:p>
            <a:endParaRPr lang="en-US" dirty="0"/>
          </a:p>
        </p:txBody>
      </p:sp>
      <p:pic>
        <p:nvPicPr>
          <p:cNvPr id="182" name="Picture 181">
            <a:extLst>
              <a:ext uri="{FF2B5EF4-FFF2-40B4-BE49-F238E27FC236}">
                <a16:creationId xmlns:a16="http://schemas.microsoft.com/office/drawing/2014/main" id="{86025B34-4F1E-044C-AC09-88D0E01B7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9882" y="3164230"/>
            <a:ext cx="156248" cy="1006928"/>
          </a:xfrm>
          <a:prstGeom prst="rect">
            <a:avLst/>
          </a:prstGeom>
        </p:spPr>
      </p:pic>
      <p:pic>
        <p:nvPicPr>
          <p:cNvPr id="184" name="Picture 183">
            <a:extLst>
              <a:ext uri="{FF2B5EF4-FFF2-40B4-BE49-F238E27FC236}">
                <a16:creationId xmlns:a16="http://schemas.microsoft.com/office/drawing/2014/main" id="{B44A132F-A39C-3F46-88E9-04010F579E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8894" y="5407408"/>
            <a:ext cx="2232437" cy="1083281"/>
          </a:xfrm>
          <a:prstGeom prst="rect">
            <a:avLst/>
          </a:prstGeom>
        </p:spPr>
      </p:pic>
      <p:pic>
        <p:nvPicPr>
          <p:cNvPr id="185" name="Picture 184">
            <a:extLst>
              <a:ext uri="{FF2B5EF4-FFF2-40B4-BE49-F238E27FC236}">
                <a16:creationId xmlns:a16="http://schemas.microsoft.com/office/drawing/2014/main" id="{C7C4DB2C-E44D-D84D-ADF9-7635A9B154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54194" y="4509086"/>
            <a:ext cx="298443" cy="1060467"/>
          </a:xfrm>
          <a:prstGeom prst="rect">
            <a:avLst/>
          </a:prstGeom>
        </p:spPr>
      </p:pic>
      <p:sp>
        <p:nvSpPr>
          <p:cNvPr id="186" name="Rectangle 185">
            <a:extLst>
              <a:ext uri="{FF2B5EF4-FFF2-40B4-BE49-F238E27FC236}">
                <a16:creationId xmlns:a16="http://schemas.microsoft.com/office/drawing/2014/main" id="{E6768FE0-70B8-5F44-B9CF-D95BE1D4139C}"/>
              </a:ext>
            </a:extLst>
          </p:cNvPr>
          <p:cNvSpPr/>
          <p:nvPr/>
        </p:nvSpPr>
        <p:spPr>
          <a:xfrm>
            <a:off x="5795105" y="4442794"/>
            <a:ext cx="1315081" cy="1200318"/>
          </a:xfrm>
          <a:prstGeom prst="rect">
            <a:avLst/>
          </a:prstGeom>
          <a:noFill/>
        </p:spPr>
        <p:txBody>
          <a:bodyPr wrap="none" lIns="91429" tIns="45715" rIns="91429" bIns="45715" rtlCol="0">
            <a:spAutoFit/>
          </a:bodyPr>
          <a:lstStyle/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epidural</a:t>
            </a:r>
          </a:p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Intraparenchymal</a:t>
            </a:r>
          </a:p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Intraventricular</a:t>
            </a:r>
          </a:p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Subarachnoid</a:t>
            </a:r>
          </a:p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Subdural</a:t>
            </a:r>
          </a:p>
          <a:p>
            <a:r>
              <a:rPr lang="en-US" sz="12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any </a:t>
            </a:r>
          </a:p>
        </p:txBody>
      </p:sp>
      <p:sp>
        <p:nvSpPr>
          <p:cNvPr id="191" name="Rounded Rectangle 190">
            <a:extLst>
              <a:ext uri="{FF2B5EF4-FFF2-40B4-BE49-F238E27FC236}">
                <a16:creationId xmlns:a16="http://schemas.microsoft.com/office/drawing/2014/main" id="{19E77F1B-47C1-F948-9707-0C8DBDF04994}"/>
              </a:ext>
            </a:extLst>
          </p:cNvPr>
          <p:cNvSpPr/>
          <p:nvPr/>
        </p:nvSpPr>
        <p:spPr>
          <a:xfrm>
            <a:off x="5156230" y="4440674"/>
            <a:ext cx="173767" cy="1258999"/>
          </a:xfrm>
          <a:prstGeom prst="roundRect">
            <a:avLst/>
          </a:prstGeom>
          <a:noFill/>
          <a:ln w="349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ounded Rectangle 192">
            <a:extLst>
              <a:ext uri="{FF2B5EF4-FFF2-40B4-BE49-F238E27FC236}">
                <a16:creationId xmlns:a16="http://schemas.microsoft.com/office/drawing/2014/main" id="{6D118F0C-B382-DE44-8B85-A0B64A7FA535}"/>
              </a:ext>
            </a:extLst>
          </p:cNvPr>
          <p:cNvSpPr/>
          <p:nvPr/>
        </p:nvSpPr>
        <p:spPr>
          <a:xfrm>
            <a:off x="8521510" y="5345855"/>
            <a:ext cx="241002" cy="1258999"/>
          </a:xfrm>
          <a:prstGeom prst="roundRect">
            <a:avLst/>
          </a:prstGeom>
          <a:noFill/>
          <a:ln w="349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ounded Rectangle 193">
            <a:extLst>
              <a:ext uri="{FF2B5EF4-FFF2-40B4-BE49-F238E27FC236}">
                <a16:creationId xmlns:a16="http://schemas.microsoft.com/office/drawing/2014/main" id="{F5998D9E-C9EF-1A41-82A2-3EECCB570BD0}"/>
              </a:ext>
            </a:extLst>
          </p:cNvPr>
          <p:cNvSpPr/>
          <p:nvPr/>
        </p:nvSpPr>
        <p:spPr>
          <a:xfrm>
            <a:off x="8116422" y="1533456"/>
            <a:ext cx="359473" cy="1048036"/>
          </a:xfrm>
          <a:prstGeom prst="roundRect">
            <a:avLst/>
          </a:prstGeom>
          <a:noFill/>
          <a:ln w="349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ounded Rectangle 195">
            <a:extLst>
              <a:ext uri="{FF2B5EF4-FFF2-40B4-BE49-F238E27FC236}">
                <a16:creationId xmlns:a16="http://schemas.microsoft.com/office/drawing/2014/main" id="{180B8087-9B98-9045-AF6C-74A7F814C9C5}"/>
              </a:ext>
            </a:extLst>
          </p:cNvPr>
          <p:cNvSpPr/>
          <p:nvPr/>
        </p:nvSpPr>
        <p:spPr>
          <a:xfrm>
            <a:off x="6218435" y="3023019"/>
            <a:ext cx="359473" cy="1258999"/>
          </a:xfrm>
          <a:prstGeom prst="roundRect">
            <a:avLst/>
          </a:prstGeom>
          <a:noFill/>
          <a:ln w="349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464787BF-34A8-D448-8D13-91ADAB46E75A}"/>
              </a:ext>
            </a:extLst>
          </p:cNvPr>
          <p:cNvCxnSpPr>
            <a:cxnSpLocks/>
            <a:stCxn id="196" idx="3"/>
          </p:cNvCxnSpPr>
          <p:nvPr/>
        </p:nvCxnSpPr>
        <p:spPr>
          <a:xfrm flipV="1">
            <a:off x="6577908" y="2597088"/>
            <a:ext cx="1630172" cy="1055431"/>
          </a:xfrm>
          <a:prstGeom prst="straightConnector1">
            <a:avLst/>
          </a:prstGeom>
          <a:ln w="31750">
            <a:solidFill>
              <a:srgbClr val="00B0F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3" name="TextBox 202">
            <a:extLst>
              <a:ext uri="{FF2B5EF4-FFF2-40B4-BE49-F238E27FC236}">
                <a16:creationId xmlns:a16="http://schemas.microsoft.com/office/drawing/2014/main" id="{8CA64F1A-A065-A74B-8045-7BE10E514F63}"/>
              </a:ext>
            </a:extLst>
          </p:cNvPr>
          <p:cNvSpPr txBox="1"/>
          <p:nvPr/>
        </p:nvSpPr>
        <p:spPr>
          <a:xfrm>
            <a:off x="1890517" y="3851323"/>
            <a:ext cx="3116866" cy="738654"/>
          </a:xfrm>
          <a:prstGeom prst="rect">
            <a:avLst/>
          </a:prstGeom>
          <a:noFill/>
        </p:spPr>
        <p:txBody>
          <a:bodyPr wrap="square" lIns="91429" tIns="45715" rIns="91429" bIns="45715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Extract for train and test pre-logit layer of dim 2048 for each epoch with TTA (Original, </a:t>
            </a:r>
            <a:r>
              <a:rPr lang="en-US" sz="1400" b="1" dirty="0" err="1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Hflip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  <a:alpha val="70000"/>
                  </a:schemeClr>
                </a:solidFill>
              </a:rPr>
              <a:t>, Transpose)</a:t>
            </a:r>
          </a:p>
        </p:txBody>
      </p:sp>
      <p:pic>
        <p:nvPicPr>
          <p:cNvPr id="211" name="Picture 210">
            <a:extLst>
              <a:ext uri="{FF2B5EF4-FFF2-40B4-BE49-F238E27FC236}">
                <a16:creationId xmlns:a16="http://schemas.microsoft.com/office/drawing/2014/main" id="{1412AD01-B11A-5D46-91CF-F181703462D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8183" y="4648702"/>
            <a:ext cx="673644" cy="681101"/>
          </a:xfrm>
          <a:prstGeom prst="rect">
            <a:avLst/>
          </a:prstGeom>
          <a:scene3d>
            <a:camera prst="orthographicFront">
              <a:rot lat="3000000" lon="3000000" rev="0"/>
            </a:camera>
            <a:lightRig rig="threePt" dir="t"/>
          </a:scene3d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D5ED590-00BE-3349-BDB0-ED693A3D0B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54"/>
          <a:stretch/>
        </p:blipFill>
        <p:spPr>
          <a:xfrm>
            <a:off x="8720849" y="678023"/>
            <a:ext cx="1509101" cy="1263246"/>
          </a:xfrm>
          <a:prstGeom prst="rect">
            <a:avLst/>
          </a:prstGeom>
          <a:scene3d>
            <a:camera prst="orthographicFront">
              <a:rot lat="3000000" lon="3000000" rev="0"/>
            </a:camera>
            <a:lightRig rig="threePt" dir="t"/>
          </a:scene3d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051F819-E54C-AF41-ADD5-47EC84BEC7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54"/>
          <a:stretch/>
        </p:blipFill>
        <p:spPr>
          <a:xfrm>
            <a:off x="8281712" y="656411"/>
            <a:ext cx="1509101" cy="1263246"/>
          </a:xfrm>
          <a:prstGeom prst="rect">
            <a:avLst/>
          </a:prstGeom>
          <a:scene3d>
            <a:camera prst="orthographicFront">
              <a:rot lat="3000000" lon="3000000" rev="0"/>
            </a:camera>
            <a:lightRig rig="threePt" dir="t"/>
          </a:scene3d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4C15D45C-4689-8042-858D-BF302274E2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54"/>
          <a:stretch/>
        </p:blipFill>
        <p:spPr>
          <a:xfrm>
            <a:off x="7813421" y="667217"/>
            <a:ext cx="1509101" cy="1263246"/>
          </a:xfrm>
          <a:prstGeom prst="rect">
            <a:avLst/>
          </a:prstGeom>
          <a:scene3d>
            <a:camera prst="orthographicFront">
              <a:rot lat="3000000" lon="3000000" rev="0"/>
            </a:camera>
            <a:lightRig rig="threePt" dir="t"/>
          </a:scene3d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0EF741F-1F4C-8C42-B611-900079F9E6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54"/>
          <a:stretch/>
        </p:blipFill>
        <p:spPr>
          <a:xfrm>
            <a:off x="7485254" y="755985"/>
            <a:ext cx="1509101" cy="1263246"/>
          </a:xfrm>
          <a:prstGeom prst="rect">
            <a:avLst/>
          </a:prstGeom>
          <a:scene3d>
            <a:camera prst="orthographicFront">
              <a:rot lat="3000000" lon="3000000" rev="0"/>
            </a:camera>
            <a:lightRig rig="threePt" dir="t"/>
          </a:scene3d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9F474221-C53D-AF4C-83D5-2C16DF607A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54"/>
          <a:stretch/>
        </p:blipFill>
        <p:spPr>
          <a:xfrm>
            <a:off x="7060661" y="932362"/>
            <a:ext cx="1509101" cy="1263246"/>
          </a:xfrm>
          <a:prstGeom prst="rect">
            <a:avLst/>
          </a:prstGeom>
          <a:scene3d>
            <a:camera prst="orthographicFront">
              <a:rot lat="3000000" lon="3000000" rev="0"/>
            </a:camera>
            <a:lightRig rig="threePt" dir="t"/>
          </a:scene3d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12D3D9D-A9DB-6E44-ABE4-B4F39D6BBF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654"/>
          <a:stretch/>
        </p:blipFill>
        <p:spPr>
          <a:xfrm>
            <a:off x="6581528" y="1104489"/>
            <a:ext cx="1564363" cy="1340673"/>
          </a:xfrm>
          <a:prstGeom prst="rect">
            <a:avLst/>
          </a:prstGeom>
          <a:scene3d>
            <a:camera prst="orthographicFront">
              <a:rot lat="3000000" lon="3000000" rev="0"/>
            </a:camera>
            <a:lightRig rig="threePt" dir="t"/>
          </a:scene3d>
        </p:spPr>
      </p:pic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87BEF7B0-AE5C-D549-8914-9872C72E574F}"/>
              </a:ext>
            </a:extLst>
          </p:cNvPr>
          <p:cNvCxnSpPr>
            <a:cxnSpLocks/>
            <a:stCxn id="191" idx="0"/>
            <a:endCxn id="196" idx="1"/>
          </p:cNvCxnSpPr>
          <p:nvPr/>
        </p:nvCxnSpPr>
        <p:spPr>
          <a:xfrm flipV="1">
            <a:off x="5243114" y="3652519"/>
            <a:ext cx="975321" cy="788155"/>
          </a:xfrm>
          <a:prstGeom prst="straightConnector1">
            <a:avLst/>
          </a:prstGeom>
          <a:ln w="31750">
            <a:solidFill>
              <a:srgbClr val="00B0F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89C851BF-9F50-A248-8594-105657DDCA50}"/>
              </a:ext>
            </a:extLst>
          </p:cNvPr>
          <p:cNvSpPr/>
          <p:nvPr/>
        </p:nvSpPr>
        <p:spPr>
          <a:xfrm rot="19656456">
            <a:off x="1801458" y="2558960"/>
            <a:ext cx="6529133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GB" sz="9600" b="1" dirty="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rgbClr val="00B050"/>
                </a:solidFill>
              </a:rPr>
              <a:t>2019 solution</a:t>
            </a:r>
          </a:p>
        </p:txBody>
      </p:sp>
    </p:spTree>
    <p:extLst>
      <p:ext uri="{BB962C8B-B14F-4D97-AF65-F5344CB8AC3E}">
        <p14:creationId xmlns:p14="http://schemas.microsoft.com/office/powerpoint/2010/main" val="2325722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1258</TotalTime>
  <Words>242</Words>
  <Application>Microsoft Macintosh PowerPoint</Application>
  <PresentationFormat>Widescreen</PresentationFormat>
  <Paragraphs>62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39</cp:revision>
  <dcterms:created xsi:type="dcterms:W3CDTF">2019-11-02T05:36:40Z</dcterms:created>
  <dcterms:modified xsi:type="dcterms:W3CDTF">2020-10-31T17:50:56Z</dcterms:modified>
</cp:coreProperties>
</file>

<file path=docProps/thumbnail.jpeg>
</file>